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304" r:id="rId13"/>
    <p:sldId id="268" r:id="rId14"/>
  </p:sldIdLst>
  <p:sldSz cx="18288000" cy="10287000"/>
  <p:notesSz cx="6858000" cy="9144000"/>
  <p:embeddedFontLst>
    <p:embeddedFont>
      <p:font typeface="Barlow" panose="00000500000000000000" pitchFamily="2" charset="0"/>
      <p:regular r:id="rId15"/>
      <p:bold r:id="rId16"/>
      <p:italic r:id="rId17"/>
      <p:boldItalic r:id="rId18"/>
    </p:embeddedFont>
    <p:embeddedFont>
      <p:font typeface="Barlow Bold" panose="00000800000000000000" charset="0"/>
      <p:regular r:id="rId19"/>
    </p:embeddedFont>
    <p:embeddedFont>
      <p:font typeface="Barlow Light" panose="00000400000000000000" pitchFamily="2" charset="0"/>
      <p:regular r:id="rId20"/>
      <p:italic r:id="rId21"/>
    </p:embeddedFont>
    <p:embeddedFont>
      <p:font typeface="Barlow Medium" panose="00000600000000000000" pitchFamily="2" charset="0"/>
      <p:regular r:id="rId22"/>
      <p:italic r:id="rId23"/>
    </p:embeddedFont>
    <p:embeddedFont>
      <p:font typeface="Poppins" panose="00000500000000000000" pitchFamily="2" charset="0"/>
      <p:regular r:id="rId24"/>
      <p:bold r:id="rId25"/>
      <p:italic r:id="rId26"/>
      <p:boldItalic r:id="rId27"/>
    </p:embeddedFont>
    <p:embeddedFont>
      <p:font typeface="Poppins Bold" panose="00000800000000000000" charset="0"/>
      <p:regular r:id="rId28"/>
      <p:bold r:id="rId29"/>
    </p:embeddedFont>
    <p:embeddedFont>
      <p:font typeface="Poppins Extra-Light" panose="020B0604020202020204" charset="0"/>
      <p:regular r:id="rId30"/>
    </p:embeddedFont>
    <p:embeddedFont>
      <p:font typeface="Poppins Light" panose="00000400000000000000" pitchFamily="2" charset="0"/>
      <p:regular r:id="rId31"/>
      <p:italic r:id="rId32"/>
    </p:embeddedFont>
    <p:embeddedFont>
      <p:font typeface="Poppins Medium" panose="00000600000000000000" pitchFamily="2" charset="0"/>
      <p:regular r:id="rId33"/>
      <p:italic r:id="rId34"/>
    </p:embeddedFont>
    <p:embeddedFont>
      <p:font typeface="Poppins Semi-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2D"/>
    <a:srgbClr val="01357B"/>
    <a:srgbClr val="CDA51D"/>
    <a:srgbClr val="02743D"/>
    <a:srgbClr val="391189"/>
    <a:srgbClr val="D4773E"/>
    <a:srgbClr val="C4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07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0B9NUm8ypE1w8ZU1zNlFqb2VMc2s\Series%20Estudios%20Econ&#243;micos\Ilegalidad\Encuesta%20percepci&#243;n%20de%20Ilegalidad%20Asograsas\2025\I%20Q\APOYO%20PRESENTACI&#211;N%20ILEGALIDAD_24I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ortcut-targets-by-id\0B9NUm8ypE1w8ZU1zNlFqb2VMc2s\Series%20Estudios%20Econ&#243;micos\Ilegalidad\Encuesta%20percepci&#243;n%20de%20Ilegalidad%20Asograsas\2025\I%20Q\APOYO%20PRESENTACI&#211;N%20ILEGALIDAD_24I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ortcut-targets-by-id\0B9NUm8ypE1w8ZU1zNlFqb2VMc2s\Series%20Estudios%20Econ&#243;micos\Ilegalidad\Encuesta%20percepci&#243;n%20de%20Ilegalidad%20Asograsas\2025\I%20Q\APOYO%20PRESENTACI&#211;N%20ILEGALIDAD_24I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9NUm8ypE1w8ZU1zNlFqb2VMc2s\Series%20Estudios%20Econ&#243;micos\Ilegalidad\Encuesta%20percepci&#243;n%20de%20Ilegalidad%20Asograsas\2025\I%20Q\APOYO%20PRESENTACI&#211;N%20ILEGALIDAD_24I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0B9NUm8ypE1w8ZU1zNlFqb2VMc2s\Series%20Estudios%20Econ&#243;micos\Ilegalidad\Encuesta%20percepci&#243;n%20de%20Ilegalidad%20Asograsas\2025\I%20Q\APOYO%20PRESENTACI&#211;N%20ILEGALIDAD_24I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9NUm8ypE1w8ZU1zNlFqb2VMc2s\Series%20Estudios%20Econ&#243;micos\Ilegalidad\Encuesta%20percepci&#243;n%20de%20Ilegalidad%20Asograsas\2025\I%20Q\APOYO%20PRESENTACI&#211;N%20ILEGALIDAD_24I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9NUm8ypE1w8ZU1zNlFqb2VMc2s\Series%20Estudios%20Econ&#243;micos\Ilegalidad\Encuesta%20percepci&#243;n%20de%20Ilegalidad%20Asograsas\2025\I%20Q\APOYO%20PRESENTACI&#211;N%20ILEGALIDAD_24II.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GRÁFICAS!$B$2</c:f>
              <c:strCache>
                <c:ptCount val="1"/>
                <c:pt idx="0">
                  <c:v>Corrupción de alimentos: Alteración, contaminación o envenenamiento de aceites vegetales comestibles, tanto en su producción, comercialización, distribución y suministro.</c:v>
                </c:pt>
              </c:strCache>
            </c:strRef>
          </c:tx>
          <c:spPr>
            <a:ln w="50800" cap="rnd">
              <a:solidFill>
                <a:srgbClr val="C42626"/>
              </a:solidFill>
              <a:round/>
            </a:ln>
            <a:effectLst/>
          </c:spPr>
          <c:marker>
            <c:symbol val="diamond"/>
            <c:size val="50"/>
            <c:spPr>
              <a:solidFill>
                <a:srgbClr val="C42626"/>
              </a:solidFill>
              <a:ln w="9525">
                <a:solidFill>
                  <a:srgbClr val="C42626"/>
                </a:solidFill>
              </a:ln>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GRÁFICAS!$A$3:$A$6</c:f>
              <c:strCache>
                <c:ptCount val="4"/>
                <c:pt idx="0">
                  <c:v>2023 I S</c:v>
                </c:pt>
                <c:pt idx="1">
                  <c:v>2024 I S</c:v>
                </c:pt>
                <c:pt idx="2">
                  <c:v>2024 II S</c:v>
                </c:pt>
                <c:pt idx="3">
                  <c:v>2025 I S</c:v>
                </c:pt>
              </c:strCache>
            </c:strRef>
          </c:cat>
          <c:val>
            <c:numRef>
              <c:f>GRÁFICAS!$B$3:$B$6</c:f>
              <c:numCache>
                <c:formatCode>0%</c:formatCode>
                <c:ptCount val="4"/>
                <c:pt idx="0">
                  <c:v>0.625</c:v>
                </c:pt>
                <c:pt idx="1">
                  <c:v>0.2</c:v>
                </c:pt>
                <c:pt idx="2">
                  <c:v>0.16666666666666666</c:v>
                </c:pt>
                <c:pt idx="3">
                  <c:v>0.33333333333333331</c:v>
                </c:pt>
              </c:numCache>
            </c:numRef>
          </c:val>
          <c:smooth val="1"/>
          <c:extLst>
            <c:ext xmlns:c16="http://schemas.microsoft.com/office/drawing/2014/chart" uri="{C3380CC4-5D6E-409C-BE32-E72D297353CC}">
              <c16:uniqueId val="{00000000-D97D-42AF-BA24-B0588F03C6F4}"/>
            </c:ext>
          </c:extLst>
        </c:ser>
        <c:dLbls>
          <c:showLegendKey val="0"/>
          <c:showVal val="1"/>
          <c:showCatName val="0"/>
          <c:showSerName val="0"/>
          <c:showPercent val="0"/>
          <c:showBubbleSize val="0"/>
        </c:dLbls>
        <c:marker val="1"/>
        <c:smooth val="0"/>
        <c:axId val="1490209472"/>
        <c:axId val="1490219552"/>
        <c:extLst>
          <c:ext xmlns:c15="http://schemas.microsoft.com/office/drawing/2012/chart" uri="{02D57815-91ED-43cb-92C2-25804820EDAC}">
            <c15:filteredLineSeries>
              <c15:ser>
                <c:idx val="1"/>
                <c:order val="1"/>
                <c:tx>
                  <c:strRef>
                    <c:extLst>
                      <c:ext uri="{02D57815-91ED-43cb-92C2-25804820EDAC}">
                        <c15:formulaRef>
                          <c15:sqref>GRÁFICAS!$C$2</c15:sqref>
                        </c15:formulaRef>
                      </c:ext>
                    </c:extLst>
                    <c:strCache>
                      <c:ptCount val="1"/>
                      <c:pt idx="0">
                        <c:v>Imitación o simulación de alimentos: Imitación y simulación de aceites vegetales de cocina, con fines de suministro, distribución o comercialización.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c:ext uri="{02D57815-91ED-43cb-92C2-25804820EDAC}">
                        <c15:formulaRef>
                          <c15:sqref>GRÁFICAS!$C$3:$C$6</c15:sqref>
                        </c15:formulaRef>
                      </c:ext>
                    </c:extLst>
                    <c:numCache>
                      <c:formatCode>0%</c:formatCode>
                      <c:ptCount val="4"/>
                      <c:pt idx="0">
                        <c:v>0.5</c:v>
                      </c:pt>
                      <c:pt idx="1">
                        <c:v>0.6</c:v>
                      </c:pt>
                      <c:pt idx="2">
                        <c:v>0.66666666666666663</c:v>
                      </c:pt>
                      <c:pt idx="3">
                        <c:v>0.33333333333333331</c:v>
                      </c:pt>
                    </c:numCache>
                  </c:numRef>
                </c:val>
                <c:smooth val="0"/>
                <c:extLst>
                  <c:ext xmlns:c16="http://schemas.microsoft.com/office/drawing/2014/chart" uri="{C3380CC4-5D6E-409C-BE32-E72D297353CC}">
                    <c16:uniqueId val="{00000001-D97D-42AF-BA24-B0588F03C6F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GRÁFICAS!$D$2</c15:sqref>
                        </c15:formulaRef>
                      </c:ext>
                    </c:extLst>
                    <c:strCache>
                      <c:ptCount val="1"/>
                      <c:pt idx="0">
                        <c:v>Faltas en etiquetado: Uso indebido de etiquetas y material distintivo de compañías productoras de aceites comestibles legales.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GRÁFICAS!$D$3:$D$6</c15:sqref>
                        </c15:formulaRef>
                      </c:ext>
                    </c:extLst>
                    <c:numCache>
                      <c:formatCode>0%</c:formatCode>
                      <c:ptCount val="4"/>
                      <c:pt idx="0">
                        <c:v>0.625</c:v>
                      </c:pt>
                      <c:pt idx="1">
                        <c:v>0.5</c:v>
                      </c:pt>
                      <c:pt idx="2">
                        <c:v>0.5</c:v>
                      </c:pt>
                      <c:pt idx="3">
                        <c:v>0.77777777777777779</c:v>
                      </c:pt>
                    </c:numCache>
                  </c:numRef>
                </c:val>
                <c:smooth val="0"/>
                <c:extLst xmlns:c15="http://schemas.microsoft.com/office/drawing/2012/chart">
                  <c:ext xmlns:c16="http://schemas.microsoft.com/office/drawing/2014/chart" uri="{C3380CC4-5D6E-409C-BE32-E72D297353CC}">
                    <c16:uniqueId val="{00000002-D97D-42AF-BA24-B0588F03C6F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GRÁFICAS!$E$2</c15:sqref>
                        </c15:formulaRef>
                      </c:ext>
                    </c:extLst>
                    <c:strCache>
                      <c:ptCount val="1"/>
                      <c:pt idx="0">
                        <c:v>Contrabando: Comercialización ilegal de aceites comestibles a través de zonas fronterizas sin cumplir con los requisitos aduaneros y regulación vigente.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GRÁFICAS!$E$3:$E$6</c15:sqref>
                        </c15:formulaRef>
                      </c:ext>
                    </c:extLst>
                    <c:numCache>
                      <c:formatCode>0%</c:formatCode>
                      <c:ptCount val="4"/>
                      <c:pt idx="0">
                        <c:v>0.5</c:v>
                      </c:pt>
                      <c:pt idx="1">
                        <c:v>0.6</c:v>
                      </c:pt>
                      <c:pt idx="2">
                        <c:v>0.66666666666666663</c:v>
                      </c:pt>
                      <c:pt idx="3">
                        <c:v>0.88888888888888884</c:v>
                      </c:pt>
                    </c:numCache>
                  </c:numRef>
                </c:val>
                <c:smooth val="0"/>
                <c:extLst xmlns:c15="http://schemas.microsoft.com/office/drawing/2012/chart">
                  <c:ext xmlns:c16="http://schemas.microsoft.com/office/drawing/2014/chart" uri="{C3380CC4-5D6E-409C-BE32-E72D297353CC}">
                    <c16:uniqueId val="{00000003-D97D-42AF-BA24-B0588F03C6F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GRÁFICAS!$F$2</c15:sqref>
                        </c15:formulaRef>
                      </c:ext>
                    </c:extLst>
                    <c:strCache>
                      <c:ptCount val="1"/>
                      <c:pt idx="0">
                        <c:v>Evasión o elusión de impuestos: Los productores o vendedores evitan el pago de impuestos aplicables a la producción y venta de aceites vegetales comestibles.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GRÁFICAS!$F$3:$F$6</c15:sqref>
                        </c15:formulaRef>
                      </c:ext>
                    </c:extLst>
                    <c:numCache>
                      <c:formatCode>0%</c:formatCode>
                      <c:ptCount val="4"/>
                      <c:pt idx="0">
                        <c:v>0.75</c:v>
                      </c:pt>
                      <c:pt idx="1">
                        <c:v>1</c:v>
                      </c:pt>
                      <c:pt idx="2">
                        <c:v>1</c:v>
                      </c:pt>
                      <c:pt idx="3">
                        <c:v>0.88888888888888884</c:v>
                      </c:pt>
                    </c:numCache>
                  </c:numRef>
                </c:val>
                <c:smooth val="0"/>
                <c:extLst xmlns:c15="http://schemas.microsoft.com/office/drawing/2012/chart">
                  <c:ext xmlns:c16="http://schemas.microsoft.com/office/drawing/2014/chart" uri="{C3380CC4-5D6E-409C-BE32-E72D297353CC}">
                    <c16:uniqueId val="{00000004-D97D-42AF-BA24-B0588F03C6F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GRÁFICAS!$G$2</c15:sqref>
                        </c15:formulaRef>
                      </c:ext>
                    </c:extLst>
                    <c:strCache>
                      <c:ptCount val="1"/>
                      <c:pt idx="0">
                        <c:v>Engaño al consumidor: Consiste en realizar declaraciones falsas del producto en materia de calidad, cantidad, composición y demás información relevante para el consumidor.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GRÁFICAS!$G$3:$G$6</c15:sqref>
                        </c15:formulaRef>
                      </c:ext>
                    </c:extLst>
                    <c:numCache>
                      <c:formatCode>0%</c:formatCode>
                      <c:ptCount val="4"/>
                      <c:pt idx="0">
                        <c:v>1</c:v>
                      </c:pt>
                      <c:pt idx="1">
                        <c:v>0.8</c:v>
                      </c:pt>
                      <c:pt idx="2">
                        <c:v>0.75</c:v>
                      </c:pt>
                      <c:pt idx="3">
                        <c:v>0.66666666666666663</c:v>
                      </c:pt>
                    </c:numCache>
                  </c:numRef>
                </c:val>
                <c:smooth val="0"/>
                <c:extLst xmlns:c15="http://schemas.microsoft.com/office/drawing/2012/chart">
                  <c:ext xmlns:c16="http://schemas.microsoft.com/office/drawing/2014/chart" uri="{C3380CC4-5D6E-409C-BE32-E72D297353CC}">
                    <c16:uniqueId val="{00000005-D97D-42AF-BA24-B0588F03C6F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GRÁFICAS!$H$2</c15:sqref>
                        </c15:formulaRef>
                      </c:ext>
                    </c:extLst>
                    <c:strCache>
                      <c:ptCount val="1"/>
                      <c:pt idx="0">
                        <c:v>Hurto de materias primas y/o productos terminado: huerto en  fábricas, almacenes o de medios de transporte es otro tipo de delito relacionado con este mercado.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GRÁFICAS!$H$3:$H$6</c15:sqref>
                        </c15:formulaRef>
                      </c:ext>
                    </c:extLst>
                    <c:numCache>
                      <c:formatCode>0%</c:formatCode>
                      <c:ptCount val="4"/>
                      <c:pt idx="0">
                        <c:v>0.5</c:v>
                      </c:pt>
                      <c:pt idx="1">
                        <c:v>0.3</c:v>
                      </c:pt>
                      <c:pt idx="2">
                        <c:v>0.33333333333333331</c:v>
                      </c:pt>
                      <c:pt idx="3">
                        <c:v>0.44444444444444442</c:v>
                      </c:pt>
                    </c:numCache>
                  </c:numRef>
                </c:val>
                <c:smooth val="0"/>
                <c:extLst xmlns:c15="http://schemas.microsoft.com/office/drawing/2012/chart">
                  <c:ext xmlns:c16="http://schemas.microsoft.com/office/drawing/2014/chart" uri="{C3380CC4-5D6E-409C-BE32-E72D297353CC}">
                    <c16:uniqueId val="{00000006-D97D-42AF-BA24-B0588F03C6F4}"/>
                  </c:ext>
                </c:extLst>
              </c15:ser>
            </c15:filteredLineSeries>
          </c:ext>
        </c:extLst>
      </c:lineChart>
      <c:catAx>
        <c:axId val="149020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19552"/>
        <c:crosses val="autoZero"/>
        <c:auto val="1"/>
        <c:lblAlgn val="ctr"/>
        <c:lblOffset val="100"/>
        <c:noMultiLvlLbl val="0"/>
      </c:catAx>
      <c:valAx>
        <c:axId val="1490219552"/>
        <c:scaling>
          <c:orientation val="minMax"/>
          <c:max val="1.1000000000000001"/>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GRÁFICAS!$C$2</c:f>
              <c:strCache>
                <c:ptCount val="1"/>
                <c:pt idx="0">
                  <c:v>Imitación o simulación de alimentos: Imitación y simulación de aceites vegetales de cocina, con fines de suministro, distribución o comercialización.</c:v>
                </c:pt>
              </c:strCache>
              <c:extLst xmlns:c15="http://schemas.microsoft.com/office/drawing/2012/chart"/>
            </c:strRef>
          </c:tx>
          <c:spPr>
            <a:ln w="50800" cap="rnd">
              <a:solidFill>
                <a:srgbClr val="D4773E"/>
              </a:solidFill>
              <a:round/>
            </a:ln>
            <a:effectLst/>
          </c:spPr>
          <c:marker>
            <c:symbol val="diamond"/>
            <c:size val="50"/>
            <c:spPr>
              <a:solidFill>
                <a:srgbClr val="D4773E"/>
              </a:solidFill>
              <a:ln w="9525">
                <a:solidFill>
                  <a:srgbClr val="D4773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GRÁFICAS!$A$3:$A$6</c:f>
              <c:strCache>
                <c:ptCount val="4"/>
                <c:pt idx="0">
                  <c:v>2023 I S</c:v>
                </c:pt>
                <c:pt idx="1">
                  <c:v>2024 I S</c:v>
                </c:pt>
                <c:pt idx="2">
                  <c:v>2024 II S</c:v>
                </c:pt>
                <c:pt idx="3">
                  <c:v>2025 I S</c:v>
                </c:pt>
              </c:strCache>
              <c:extLst xmlns:c15="http://schemas.microsoft.com/office/drawing/2012/chart"/>
            </c:strRef>
          </c:cat>
          <c:val>
            <c:numRef>
              <c:f>GRÁFICAS!$C$3:$C$6</c:f>
              <c:numCache>
                <c:formatCode>0%</c:formatCode>
                <c:ptCount val="4"/>
                <c:pt idx="0">
                  <c:v>0.5</c:v>
                </c:pt>
                <c:pt idx="1">
                  <c:v>0.6</c:v>
                </c:pt>
                <c:pt idx="2">
                  <c:v>0.66666666666666663</c:v>
                </c:pt>
                <c:pt idx="3">
                  <c:v>0.33333333333333331</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1-0AC8-477D-BF3A-B1DC100E1E10}"/>
            </c:ext>
          </c:extLst>
        </c:ser>
        <c:dLbls>
          <c:showLegendKey val="0"/>
          <c:showVal val="1"/>
          <c:showCatName val="0"/>
          <c:showSerName val="0"/>
          <c:showPercent val="0"/>
          <c:showBubbleSize val="0"/>
        </c:dLbls>
        <c:marker val="1"/>
        <c:smooth val="0"/>
        <c:axId val="1490209472"/>
        <c:axId val="1490219552"/>
        <c:extLst>
          <c:ext xmlns:c15="http://schemas.microsoft.com/office/drawing/2012/chart" uri="{02D57815-91ED-43cb-92C2-25804820EDAC}">
            <c15:filteredLineSeries>
              <c15:ser>
                <c:idx val="0"/>
                <c:order val="0"/>
                <c:tx>
                  <c:strRef>
                    <c:extLst>
                      <c:ext uri="{02D57815-91ED-43cb-92C2-25804820EDAC}">
                        <c15:formulaRef>
                          <c15:sqref>GRÁFICAS!$B$2</c15:sqref>
                        </c15:formulaRef>
                      </c:ext>
                    </c:extLst>
                    <c:strCache>
                      <c:ptCount val="1"/>
                      <c:pt idx="0">
                        <c:v>Corrupción de alimentos: Alteración, contaminación o envenenamiento de aceites vegetales comestibles, tanto en su producción, comercialización, distribución y suministro.</c:v>
                      </c:pt>
                    </c:strCache>
                  </c:strRef>
                </c:tx>
                <c:spPr>
                  <a:ln w="50800" cap="rnd">
                    <a:solidFill>
                      <a:srgbClr val="C42626"/>
                    </a:solidFill>
                    <a:round/>
                  </a:ln>
                  <a:effectLst/>
                </c:spPr>
                <c:marker>
                  <c:symbol val="diamond"/>
                  <c:size val="50"/>
                  <c:spPr>
                    <a:solidFill>
                      <a:srgbClr val="C42626"/>
                    </a:solidFill>
                    <a:ln w="9525">
                      <a:solidFill>
                        <a:srgbClr val="C42626"/>
                      </a:solidFill>
                    </a:ln>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c:ext uri="{02D57815-91ED-43cb-92C2-25804820EDAC}">
                        <c15:formulaRef>
                          <c15:sqref>GRÁFICAS!$B$3:$B$6</c15:sqref>
                        </c15:formulaRef>
                      </c:ext>
                    </c:extLst>
                    <c:numCache>
                      <c:formatCode>0%</c:formatCode>
                      <c:ptCount val="4"/>
                      <c:pt idx="0">
                        <c:v>0.625</c:v>
                      </c:pt>
                      <c:pt idx="1">
                        <c:v>0.2</c:v>
                      </c:pt>
                      <c:pt idx="2">
                        <c:v>0.16666666666666666</c:v>
                      </c:pt>
                      <c:pt idx="3">
                        <c:v>0.33333333333333331</c:v>
                      </c:pt>
                    </c:numCache>
                  </c:numRef>
                </c:val>
                <c:smooth val="1"/>
                <c:extLst>
                  <c:ext xmlns:c16="http://schemas.microsoft.com/office/drawing/2014/chart" uri="{C3380CC4-5D6E-409C-BE32-E72D297353CC}">
                    <c16:uniqueId val="{00000000-0AC8-477D-BF3A-B1DC100E1E1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GRÁFICAS!$D$2</c15:sqref>
                        </c15:formulaRef>
                      </c:ext>
                    </c:extLst>
                    <c:strCache>
                      <c:ptCount val="1"/>
                      <c:pt idx="0">
                        <c:v>Faltas en etiquetado: Uso indebido de etiquetas y material distintivo de compañías productoras de aceites comestibles legales.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GRÁFICAS!$D$3:$D$6</c15:sqref>
                        </c15:formulaRef>
                      </c:ext>
                    </c:extLst>
                    <c:numCache>
                      <c:formatCode>0%</c:formatCode>
                      <c:ptCount val="4"/>
                      <c:pt idx="0">
                        <c:v>0.625</c:v>
                      </c:pt>
                      <c:pt idx="1">
                        <c:v>0.5</c:v>
                      </c:pt>
                      <c:pt idx="2">
                        <c:v>0.5</c:v>
                      </c:pt>
                      <c:pt idx="3">
                        <c:v>0.77777777777777779</c:v>
                      </c:pt>
                    </c:numCache>
                  </c:numRef>
                </c:val>
                <c:smooth val="0"/>
                <c:extLst xmlns:c15="http://schemas.microsoft.com/office/drawing/2012/chart">
                  <c:ext xmlns:c16="http://schemas.microsoft.com/office/drawing/2014/chart" uri="{C3380CC4-5D6E-409C-BE32-E72D297353CC}">
                    <c16:uniqueId val="{00000002-0AC8-477D-BF3A-B1DC100E1E1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GRÁFICAS!$E$2</c15:sqref>
                        </c15:formulaRef>
                      </c:ext>
                    </c:extLst>
                    <c:strCache>
                      <c:ptCount val="1"/>
                      <c:pt idx="0">
                        <c:v>Contrabando: Comercialización ilegal de aceites comestibles a través de zonas fronterizas sin cumplir con los requisitos aduaneros y regulación vigente.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GRÁFICAS!$E$3:$E$6</c15:sqref>
                        </c15:formulaRef>
                      </c:ext>
                    </c:extLst>
                    <c:numCache>
                      <c:formatCode>0%</c:formatCode>
                      <c:ptCount val="4"/>
                      <c:pt idx="0">
                        <c:v>0.5</c:v>
                      </c:pt>
                      <c:pt idx="1">
                        <c:v>0.6</c:v>
                      </c:pt>
                      <c:pt idx="2">
                        <c:v>0.66666666666666663</c:v>
                      </c:pt>
                      <c:pt idx="3">
                        <c:v>0.88888888888888884</c:v>
                      </c:pt>
                    </c:numCache>
                  </c:numRef>
                </c:val>
                <c:smooth val="0"/>
                <c:extLst xmlns:c15="http://schemas.microsoft.com/office/drawing/2012/chart">
                  <c:ext xmlns:c16="http://schemas.microsoft.com/office/drawing/2014/chart" uri="{C3380CC4-5D6E-409C-BE32-E72D297353CC}">
                    <c16:uniqueId val="{00000003-0AC8-477D-BF3A-B1DC100E1E1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GRÁFICAS!$F$2</c15:sqref>
                        </c15:formulaRef>
                      </c:ext>
                    </c:extLst>
                    <c:strCache>
                      <c:ptCount val="1"/>
                      <c:pt idx="0">
                        <c:v>Evasión o elusión de impuestos: Los productores o vendedores evitan el pago de impuestos aplicables a la producción y venta de aceites vegetales comestibles.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GRÁFICAS!$F$3:$F$6</c15:sqref>
                        </c15:formulaRef>
                      </c:ext>
                    </c:extLst>
                    <c:numCache>
                      <c:formatCode>0%</c:formatCode>
                      <c:ptCount val="4"/>
                      <c:pt idx="0">
                        <c:v>0.75</c:v>
                      </c:pt>
                      <c:pt idx="1">
                        <c:v>1</c:v>
                      </c:pt>
                      <c:pt idx="2">
                        <c:v>1</c:v>
                      </c:pt>
                      <c:pt idx="3">
                        <c:v>0.88888888888888884</c:v>
                      </c:pt>
                    </c:numCache>
                  </c:numRef>
                </c:val>
                <c:smooth val="0"/>
                <c:extLst xmlns:c15="http://schemas.microsoft.com/office/drawing/2012/chart">
                  <c:ext xmlns:c16="http://schemas.microsoft.com/office/drawing/2014/chart" uri="{C3380CC4-5D6E-409C-BE32-E72D297353CC}">
                    <c16:uniqueId val="{00000004-0AC8-477D-BF3A-B1DC100E1E1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GRÁFICAS!$G$2</c15:sqref>
                        </c15:formulaRef>
                      </c:ext>
                    </c:extLst>
                    <c:strCache>
                      <c:ptCount val="1"/>
                      <c:pt idx="0">
                        <c:v>Engaño al consumidor: Consiste en realizar declaraciones falsas del producto en materia de calidad, cantidad, composición y demás información relevante para el consumidor.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GRÁFICAS!$G$3:$G$6</c15:sqref>
                        </c15:formulaRef>
                      </c:ext>
                    </c:extLst>
                    <c:numCache>
                      <c:formatCode>0%</c:formatCode>
                      <c:ptCount val="4"/>
                      <c:pt idx="0">
                        <c:v>1</c:v>
                      </c:pt>
                      <c:pt idx="1">
                        <c:v>0.8</c:v>
                      </c:pt>
                      <c:pt idx="2">
                        <c:v>0.75</c:v>
                      </c:pt>
                      <c:pt idx="3">
                        <c:v>0.66666666666666663</c:v>
                      </c:pt>
                    </c:numCache>
                  </c:numRef>
                </c:val>
                <c:smooth val="0"/>
                <c:extLst xmlns:c15="http://schemas.microsoft.com/office/drawing/2012/chart">
                  <c:ext xmlns:c16="http://schemas.microsoft.com/office/drawing/2014/chart" uri="{C3380CC4-5D6E-409C-BE32-E72D297353CC}">
                    <c16:uniqueId val="{00000005-0AC8-477D-BF3A-B1DC100E1E1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GRÁFICAS!$H$2</c15:sqref>
                        </c15:formulaRef>
                      </c:ext>
                    </c:extLst>
                    <c:strCache>
                      <c:ptCount val="1"/>
                      <c:pt idx="0">
                        <c:v>Hurto de materias primas y/o productos terminado: huerto en  fábricas, almacenes o de medios de transporte es otro tipo de delito relacionado con este mercado.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GRÁFICAS!$H$3:$H$6</c15:sqref>
                        </c15:formulaRef>
                      </c:ext>
                    </c:extLst>
                    <c:numCache>
                      <c:formatCode>0%</c:formatCode>
                      <c:ptCount val="4"/>
                      <c:pt idx="0">
                        <c:v>0.5</c:v>
                      </c:pt>
                      <c:pt idx="1">
                        <c:v>0.3</c:v>
                      </c:pt>
                      <c:pt idx="2">
                        <c:v>0.33333333333333331</c:v>
                      </c:pt>
                      <c:pt idx="3">
                        <c:v>0.44444444444444442</c:v>
                      </c:pt>
                    </c:numCache>
                  </c:numRef>
                </c:val>
                <c:smooth val="0"/>
                <c:extLst xmlns:c15="http://schemas.microsoft.com/office/drawing/2012/chart">
                  <c:ext xmlns:c16="http://schemas.microsoft.com/office/drawing/2014/chart" uri="{C3380CC4-5D6E-409C-BE32-E72D297353CC}">
                    <c16:uniqueId val="{00000006-0AC8-477D-BF3A-B1DC100E1E10}"/>
                  </c:ext>
                </c:extLst>
              </c15:ser>
            </c15:filteredLineSeries>
          </c:ext>
        </c:extLst>
      </c:lineChart>
      <c:catAx>
        <c:axId val="149020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19552"/>
        <c:crosses val="autoZero"/>
        <c:auto val="1"/>
        <c:lblAlgn val="ctr"/>
        <c:lblOffset val="100"/>
        <c:noMultiLvlLbl val="0"/>
      </c:catAx>
      <c:valAx>
        <c:axId val="1490219552"/>
        <c:scaling>
          <c:orientation val="minMax"/>
          <c:max val="1.1000000000000001"/>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GRÁFICAS!$D$2</c:f>
              <c:strCache>
                <c:ptCount val="1"/>
                <c:pt idx="0">
                  <c:v>Faltas en etiquetado: Uso indebido de etiquetas y material distintivo de compañías productoras de aceites comestibles legales.</c:v>
                </c:pt>
              </c:strCache>
              <c:extLst xmlns:c15="http://schemas.microsoft.com/office/drawing/2012/chart"/>
            </c:strRef>
          </c:tx>
          <c:spPr>
            <a:ln w="50800" cap="rnd">
              <a:solidFill>
                <a:srgbClr val="391189"/>
              </a:solidFill>
              <a:round/>
            </a:ln>
            <a:effectLst/>
          </c:spPr>
          <c:marker>
            <c:symbol val="diamond"/>
            <c:size val="50"/>
            <c:spPr>
              <a:solidFill>
                <a:srgbClr val="391189"/>
              </a:solidFill>
              <a:ln w="9525">
                <a:solidFill>
                  <a:srgbClr val="39118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GRÁFICAS!$A$3:$A$6</c:f>
              <c:strCache>
                <c:ptCount val="4"/>
                <c:pt idx="0">
                  <c:v>2023 I S</c:v>
                </c:pt>
                <c:pt idx="1">
                  <c:v>2024 I S</c:v>
                </c:pt>
                <c:pt idx="2">
                  <c:v>2024 II S</c:v>
                </c:pt>
                <c:pt idx="3">
                  <c:v>2025 I S</c:v>
                </c:pt>
              </c:strCache>
              <c:extLst xmlns:c15="http://schemas.microsoft.com/office/drawing/2012/chart"/>
            </c:strRef>
          </c:cat>
          <c:val>
            <c:numRef>
              <c:f>GRÁFICAS!$D$3:$D$6</c:f>
              <c:numCache>
                <c:formatCode>0%</c:formatCode>
                <c:ptCount val="4"/>
                <c:pt idx="0">
                  <c:v>0.625</c:v>
                </c:pt>
                <c:pt idx="1">
                  <c:v>0.5</c:v>
                </c:pt>
                <c:pt idx="2">
                  <c:v>0.5</c:v>
                </c:pt>
                <c:pt idx="3">
                  <c:v>0.77777777777777779</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2-8B27-4D19-895B-172C9A9E5E7C}"/>
            </c:ext>
          </c:extLst>
        </c:ser>
        <c:dLbls>
          <c:showLegendKey val="0"/>
          <c:showVal val="1"/>
          <c:showCatName val="0"/>
          <c:showSerName val="0"/>
          <c:showPercent val="0"/>
          <c:showBubbleSize val="0"/>
        </c:dLbls>
        <c:marker val="1"/>
        <c:smooth val="0"/>
        <c:axId val="1490209472"/>
        <c:axId val="1490219552"/>
        <c:extLst>
          <c:ext xmlns:c15="http://schemas.microsoft.com/office/drawing/2012/chart" uri="{02D57815-91ED-43cb-92C2-25804820EDAC}">
            <c15:filteredLineSeries>
              <c15:ser>
                <c:idx val="0"/>
                <c:order val="0"/>
                <c:tx>
                  <c:strRef>
                    <c:extLst>
                      <c:ext uri="{02D57815-91ED-43cb-92C2-25804820EDAC}">
                        <c15:formulaRef>
                          <c15:sqref>GRÁFICAS!$B$2</c15:sqref>
                        </c15:formulaRef>
                      </c:ext>
                    </c:extLst>
                    <c:strCache>
                      <c:ptCount val="1"/>
                      <c:pt idx="0">
                        <c:v>Corrupción de alimentos: Alteración, contaminación o envenenamiento de aceites vegetales comestibles, tanto en su producción, comercialización, distribución y suministro.</c:v>
                      </c:pt>
                    </c:strCache>
                  </c:strRef>
                </c:tx>
                <c:spPr>
                  <a:ln w="50800" cap="rnd">
                    <a:solidFill>
                      <a:srgbClr val="C42626"/>
                    </a:solidFill>
                    <a:round/>
                  </a:ln>
                  <a:effectLst/>
                </c:spPr>
                <c:marker>
                  <c:symbol val="diamond"/>
                  <c:size val="50"/>
                  <c:spPr>
                    <a:solidFill>
                      <a:srgbClr val="C42626"/>
                    </a:solidFill>
                    <a:ln w="9525">
                      <a:solidFill>
                        <a:srgbClr val="C42626"/>
                      </a:solidFill>
                    </a:ln>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c:ext uri="{02D57815-91ED-43cb-92C2-25804820EDAC}">
                        <c15:formulaRef>
                          <c15:sqref>GRÁFICAS!$B$3:$B$6</c15:sqref>
                        </c15:formulaRef>
                      </c:ext>
                    </c:extLst>
                    <c:numCache>
                      <c:formatCode>0%</c:formatCode>
                      <c:ptCount val="4"/>
                      <c:pt idx="0">
                        <c:v>0.625</c:v>
                      </c:pt>
                      <c:pt idx="1">
                        <c:v>0.2</c:v>
                      </c:pt>
                      <c:pt idx="2">
                        <c:v>0.16666666666666666</c:v>
                      </c:pt>
                      <c:pt idx="3">
                        <c:v>0.33333333333333331</c:v>
                      </c:pt>
                    </c:numCache>
                  </c:numRef>
                </c:val>
                <c:smooth val="1"/>
                <c:extLst>
                  <c:ext xmlns:c16="http://schemas.microsoft.com/office/drawing/2014/chart" uri="{C3380CC4-5D6E-409C-BE32-E72D297353CC}">
                    <c16:uniqueId val="{00000001-8B27-4D19-895B-172C9A9E5E7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GRÁFICAS!$C$2</c15:sqref>
                        </c15:formulaRef>
                      </c:ext>
                    </c:extLst>
                    <c:strCache>
                      <c:ptCount val="1"/>
                      <c:pt idx="0">
                        <c:v>Imitación o simulación de alimentos: Imitación y simulación de aceites vegetales de cocina, con fines de suministro, distribución o comercialización.</c:v>
                      </c:pt>
                    </c:strCache>
                  </c:strRef>
                </c:tx>
                <c:spPr>
                  <a:ln w="50800" cap="rnd">
                    <a:solidFill>
                      <a:srgbClr val="D4773E"/>
                    </a:solidFill>
                    <a:round/>
                  </a:ln>
                  <a:effectLst/>
                </c:spPr>
                <c:marker>
                  <c:symbol val="square"/>
                  <c:size val="50"/>
                  <c:spPr>
                    <a:solidFill>
                      <a:srgbClr val="D4773E"/>
                    </a:solidFill>
                    <a:ln w="9525">
                      <a:solidFill>
                        <a:srgbClr val="D4773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GRÁFICAS!$C$3:$C$6</c15:sqref>
                        </c15:formulaRef>
                      </c:ext>
                    </c:extLst>
                    <c:numCache>
                      <c:formatCode>0%</c:formatCode>
                      <c:ptCount val="4"/>
                      <c:pt idx="0">
                        <c:v>0.5</c:v>
                      </c:pt>
                      <c:pt idx="1">
                        <c:v>0.6</c:v>
                      </c:pt>
                      <c:pt idx="2">
                        <c:v>0.66666666666666663</c:v>
                      </c:pt>
                      <c:pt idx="3">
                        <c:v>0.33333333333333331</c:v>
                      </c:pt>
                    </c:numCache>
                  </c:numRef>
                </c:val>
                <c:smooth val="1"/>
                <c:extLst xmlns:c15="http://schemas.microsoft.com/office/drawing/2012/chart">
                  <c:ext xmlns:c16="http://schemas.microsoft.com/office/drawing/2014/chart" uri="{C3380CC4-5D6E-409C-BE32-E72D297353CC}">
                    <c16:uniqueId val="{00000000-8B27-4D19-895B-172C9A9E5E7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GRÁFICAS!$E$2</c15:sqref>
                        </c15:formulaRef>
                      </c:ext>
                    </c:extLst>
                    <c:strCache>
                      <c:ptCount val="1"/>
                      <c:pt idx="0">
                        <c:v>Contrabando: Comercialización ilegal de aceites comestibles a través de zonas fronterizas sin cumplir con los requisitos aduaneros y regulación vigente.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GRÁFICAS!$E$3:$E$6</c15:sqref>
                        </c15:formulaRef>
                      </c:ext>
                    </c:extLst>
                    <c:numCache>
                      <c:formatCode>0%</c:formatCode>
                      <c:ptCount val="4"/>
                      <c:pt idx="0">
                        <c:v>0.5</c:v>
                      </c:pt>
                      <c:pt idx="1">
                        <c:v>0.6</c:v>
                      </c:pt>
                      <c:pt idx="2">
                        <c:v>0.66666666666666663</c:v>
                      </c:pt>
                      <c:pt idx="3">
                        <c:v>0.88888888888888884</c:v>
                      </c:pt>
                    </c:numCache>
                  </c:numRef>
                </c:val>
                <c:smooth val="0"/>
                <c:extLst xmlns:c15="http://schemas.microsoft.com/office/drawing/2012/chart">
                  <c:ext xmlns:c16="http://schemas.microsoft.com/office/drawing/2014/chart" uri="{C3380CC4-5D6E-409C-BE32-E72D297353CC}">
                    <c16:uniqueId val="{00000003-8B27-4D19-895B-172C9A9E5E7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GRÁFICAS!$F$2</c15:sqref>
                        </c15:formulaRef>
                      </c:ext>
                    </c:extLst>
                    <c:strCache>
                      <c:ptCount val="1"/>
                      <c:pt idx="0">
                        <c:v>Evasión o elusión de impuestos: Los productores o vendedores evitan el pago de impuestos aplicables a la producción y venta de aceites vegetales comestibles.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GRÁFICAS!$F$3:$F$6</c15:sqref>
                        </c15:formulaRef>
                      </c:ext>
                    </c:extLst>
                    <c:numCache>
                      <c:formatCode>0%</c:formatCode>
                      <c:ptCount val="4"/>
                      <c:pt idx="0">
                        <c:v>0.75</c:v>
                      </c:pt>
                      <c:pt idx="1">
                        <c:v>1</c:v>
                      </c:pt>
                      <c:pt idx="2">
                        <c:v>1</c:v>
                      </c:pt>
                      <c:pt idx="3">
                        <c:v>0.88888888888888884</c:v>
                      </c:pt>
                    </c:numCache>
                  </c:numRef>
                </c:val>
                <c:smooth val="0"/>
                <c:extLst xmlns:c15="http://schemas.microsoft.com/office/drawing/2012/chart">
                  <c:ext xmlns:c16="http://schemas.microsoft.com/office/drawing/2014/chart" uri="{C3380CC4-5D6E-409C-BE32-E72D297353CC}">
                    <c16:uniqueId val="{00000004-8B27-4D19-895B-172C9A9E5E7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GRÁFICAS!$G$2</c15:sqref>
                        </c15:formulaRef>
                      </c:ext>
                    </c:extLst>
                    <c:strCache>
                      <c:ptCount val="1"/>
                      <c:pt idx="0">
                        <c:v>Engaño al consumidor: Consiste en realizar declaraciones falsas del producto en materia de calidad, cantidad, composición y demás información relevante para el consumidor.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GRÁFICAS!$G$3:$G$6</c15:sqref>
                        </c15:formulaRef>
                      </c:ext>
                    </c:extLst>
                    <c:numCache>
                      <c:formatCode>0%</c:formatCode>
                      <c:ptCount val="4"/>
                      <c:pt idx="0">
                        <c:v>1</c:v>
                      </c:pt>
                      <c:pt idx="1">
                        <c:v>0.8</c:v>
                      </c:pt>
                      <c:pt idx="2">
                        <c:v>0.75</c:v>
                      </c:pt>
                      <c:pt idx="3">
                        <c:v>0.66666666666666663</c:v>
                      </c:pt>
                    </c:numCache>
                  </c:numRef>
                </c:val>
                <c:smooth val="0"/>
                <c:extLst xmlns:c15="http://schemas.microsoft.com/office/drawing/2012/chart">
                  <c:ext xmlns:c16="http://schemas.microsoft.com/office/drawing/2014/chart" uri="{C3380CC4-5D6E-409C-BE32-E72D297353CC}">
                    <c16:uniqueId val="{00000005-8B27-4D19-895B-172C9A9E5E7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GRÁFICAS!$H$2</c15:sqref>
                        </c15:formulaRef>
                      </c:ext>
                    </c:extLst>
                    <c:strCache>
                      <c:ptCount val="1"/>
                      <c:pt idx="0">
                        <c:v>Hurto de materias primas y/o productos terminado: huerto en  fábricas, almacenes o de medios de transporte es otro tipo de delito relacionado con este mercado.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GRÁFICAS!$H$3:$H$6</c15:sqref>
                        </c15:formulaRef>
                      </c:ext>
                    </c:extLst>
                    <c:numCache>
                      <c:formatCode>0%</c:formatCode>
                      <c:ptCount val="4"/>
                      <c:pt idx="0">
                        <c:v>0.5</c:v>
                      </c:pt>
                      <c:pt idx="1">
                        <c:v>0.3</c:v>
                      </c:pt>
                      <c:pt idx="2">
                        <c:v>0.33333333333333331</c:v>
                      </c:pt>
                      <c:pt idx="3">
                        <c:v>0.44444444444444442</c:v>
                      </c:pt>
                    </c:numCache>
                  </c:numRef>
                </c:val>
                <c:smooth val="0"/>
                <c:extLst xmlns:c15="http://schemas.microsoft.com/office/drawing/2012/chart">
                  <c:ext xmlns:c16="http://schemas.microsoft.com/office/drawing/2014/chart" uri="{C3380CC4-5D6E-409C-BE32-E72D297353CC}">
                    <c16:uniqueId val="{00000006-8B27-4D19-895B-172C9A9E5E7C}"/>
                  </c:ext>
                </c:extLst>
              </c15:ser>
            </c15:filteredLineSeries>
          </c:ext>
        </c:extLst>
      </c:lineChart>
      <c:catAx>
        <c:axId val="149020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19552"/>
        <c:crosses val="autoZero"/>
        <c:auto val="1"/>
        <c:lblAlgn val="ctr"/>
        <c:lblOffset val="100"/>
        <c:noMultiLvlLbl val="0"/>
      </c:catAx>
      <c:valAx>
        <c:axId val="1490219552"/>
        <c:scaling>
          <c:orientation val="minMax"/>
          <c:max val="1.1000000000000001"/>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GRÁFICAS!$E$2</c:f>
              <c:strCache>
                <c:ptCount val="1"/>
                <c:pt idx="0">
                  <c:v>Contrabando: Comercialización ilegal de aceites comestibles a través de zonas fronterizas sin cumplir con los requisitos aduaneros y regulación vigente.</c:v>
                </c:pt>
              </c:strCache>
              <c:extLst xmlns:c15="http://schemas.microsoft.com/office/drawing/2012/chart"/>
            </c:strRef>
          </c:tx>
          <c:spPr>
            <a:ln w="50800" cap="rnd">
              <a:solidFill>
                <a:srgbClr val="02743D"/>
              </a:solidFill>
              <a:round/>
            </a:ln>
            <a:effectLst/>
          </c:spPr>
          <c:marker>
            <c:symbol val="diamond"/>
            <c:size val="50"/>
            <c:spPr>
              <a:solidFill>
                <a:srgbClr val="02743D"/>
              </a:solidFill>
              <a:ln w="9525">
                <a:solidFill>
                  <a:srgbClr val="02743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GRÁFICAS!$A$3:$A$6</c:f>
              <c:strCache>
                <c:ptCount val="4"/>
                <c:pt idx="0">
                  <c:v>2023 I S</c:v>
                </c:pt>
                <c:pt idx="1">
                  <c:v>2024 I S</c:v>
                </c:pt>
                <c:pt idx="2">
                  <c:v>2024 II S</c:v>
                </c:pt>
                <c:pt idx="3">
                  <c:v>2025 I S</c:v>
                </c:pt>
              </c:strCache>
              <c:extLst xmlns:c15="http://schemas.microsoft.com/office/drawing/2012/chart"/>
            </c:strRef>
          </c:cat>
          <c:val>
            <c:numRef>
              <c:f>GRÁFICAS!$E$3:$E$6</c:f>
              <c:numCache>
                <c:formatCode>0%</c:formatCode>
                <c:ptCount val="4"/>
                <c:pt idx="0">
                  <c:v>0.5</c:v>
                </c:pt>
                <c:pt idx="1">
                  <c:v>0.6</c:v>
                </c:pt>
                <c:pt idx="2">
                  <c:v>0.66666666666666663</c:v>
                </c:pt>
                <c:pt idx="3">
                  <c:v>0.88888888888888884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CFA7-4D08-9FB0-F25151F9D67A}"/>
            </c:ext>
          </c:extLst>
        </c:ser>
        <c:dLbls>
          <c:showLegendKey val="0"/>
          <c:showVal val="1"/>
          <c:showCatName val="0"/>
          <c:showSerName val="0"/>
          <c:showPercent val="0"/>
          <c:showBubbleSize val="0"/>
        </c:dLbls>
        <c:marker val="1"/>
        <c:smooth val="0"/>
        <c:axId val="1490209472"/>
        <c:axId val="1490219552"/>
        <c:extLst>
          <c:ext xmlns:c15="http://schemas.microsoft.com/office/drawing/2012/chart" uri="{02D57815-91ED-43cb-92C2-25804820EDAC}">
            <c15:filteredLineSeries>
              <c15:ser>
                <c:idx val="0"/>
                <c:order val="0"/>
                <c:tx>
                  <c:strRef>
                    <c:extLst>
                      <c:ext uri="{02D57815-91ED-43cb-92C2-25804820EDAC}">
                        <c15:formulaRef>
                          <c15:sqref>GRÁFICAS!$B$2</c15:sqref>
                        </c15:formulaRef>
                      </c:ext>
                    </c:extLst>
                    <c:strCache>
                      <c:ptCount val="1"/>
                      <c:pt idx="0">
                        <c:v>Corrupción de alimentos: Alteración, contaminación o envenenamiento de aceites vegetales comestibles, tanto en su producción, comercialización, distribución y suministro.</c:v>
                      </c:pt>
                    </c:strCache>
                  </c:strRef>
                </c:tx>
                <c:spPr>
                  <a:ln w="50800" cap="rnd">
                    <a:solidFill>
                      <a:srgbClr val="C42626"/>
                    </a:solidFill>
                    <a:round/>
                  </a:ln>
                  <a:effectLst/>
                </c:spPr>
                <c:marker>
                  <c:symbol val="diamond"/>
                  <c:size val="50"/>
                  <c:spPr>
                    <a:solidFill>
                      <a:srgbClr val="C42626"/>
                    </a:solidFill>
                    <a:ln w="9525">
                      <a:solidFill>
                        <a:srgbClr val="C42626"/>
                      </a:solidFill>
                    </a:ln>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c:ext uri="{02D57815-91ED-43cb-92C2-25804820EDAC}">
                        <c15:formulaRef>
                          <c15:sqref>GRÁFICAS!$B$3:$B$6</c15:sqref>
                        </c15:formulaRef>
                      </c:ext>
                    </c:extLst>
                    <c:numCache>
                      <c:formatCode>0%</c:formatCode>
                      <c:ptCount val="4"/>
                      <c:pt idx="0">
                        <c:v>0.625</c:v>
                      </c:pt>
                      <c:pt idx="1">
                        <c:v>0.2</c:v>
                      </c:pt>
                      <c:pt idx="2">
                        <c:v>0.16666666666666666</c:v>
                      </c:pt>
                      <c:pt idx="3">
                        <c:v>0.33333333333333331</c:v>
                      </c:pt>
                    </c:numCache>
                  </c:numRef>
                </c:val>
                <c:smooth val="1"/>
                <c:extLst>
                  <c:ext xmlns:c16="http://schemas.microsoft.com/office/drawing/2014/chart" uri="{C3380CC4-5D6E-409C-BE32-E72D297353CC}">
                    <c16:uniqueId val="{00000001-CFA7-4D08-9FB0-F25151F9D67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GRÁFICAS!$C$2</c15:sqref>
                        </c15:formulaRef>
                      </c:ext>
                    </c:extLst>
                    <c:strCache>
                      <c:ptCount val="1"/>
                      <c:pt idx="0">
                        <c:v>Imitación o simulación de alimentos: Imitación y simulación de aceites vegetales de cocina, con fines de suministro, distribución o comercialización.</c:v>
                      </c:pt>
                    </c:strCache>
                  </c:strRef>
                </c:tx>
                <c:spPr>
                  <a:ln w="50800" cap="rnd">
                    <a:solidFill>
                      <a:srgbClr val="D4773E"/>
                    </a:solidFill>
                    <a:round/>
                  </a:ln>
                  <a:effectLst/>
                </c:spPr>
                <c:marker>
                  <c:symbol val="square"/>
                  <c:size val="50"/>
                  <c:spPr>
                    <a:solidFill>
                      <a:srgbClr val="D4773E"/>
                    </a:solidFill>
                    <a:ln w="9525">
                      <a:solidFill>
                        <a:srgbClr val="D4773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GRÁFICAS!$C$3:$C$6</c15:sqref>
                        </c15:formulaRef>
                      </c:ext>
                    </c:extLst>
                    <c:numCache>
                      <c:formatCode>0%</c:formatCode>
                      <c:ptCount val="4"/>
                      <c:pt idx="0">
                        <c:v>0.5</c:v>
                      </c:pt>
                      <c:pt idx="1">
                        <c:v>0.6</c:v>
                      </c:pt>
                      <c:pt idx="2">
                        <c:v>0.66666666666666663</c:v>
                      </c:pt>
                      <c:pt idx="3">
                        <c:v>0.33333333333333331</c:v>
                      </c:pt>
                    </c:numCache>
                  </c:numRef>
                </c:val>
                <c:smooth val="1"/>
                <c:extLst xmlns:c15="http://schemas.microsoft.com/office/drawing/2012/chart">
                  <c:ext xmlns:c16="http://schemas.microsoft.com/office/drawing/2014/chart" uri="{C3380CC4-5D6E-409C-BE32-E72D297353CC}">
                    <c16:uniqueId val="{00000002-CFA7-4D08-9FB0-F25151F9D67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GRÁFICAS!$D$2</c15:sqref>
                        </c15:formulaRef>
                      </c:ext>
                    </c:extLst>
                    <c:strCache>
                      <c:ptCount val="1"/>
                      <c:pt idx="0">
                        <c:v>Faltas en etiquetado: Uso indebido de etiquetas y material distintivo de compañías productoras de aceites comestibles legales.</c:v>
                      </c:pt>
                    </c:strCache>
                  </c:strRef>
                </c:tx>
                <c:spPr>
                  <a:ln w="50800" cap="rnd">
                    <a:solidFill>
                      <a:srgbClr val="391189"/>
                    </a:solidFill>
                    <a:round/>
                  </a:ln>
                  <a:effectLst/>
                </c:spPr>
                <c:marker>
                  <c:symbol val="diamond"/>
                  <c:size val="50"/>
                  <c:spPr>
                    <a:solidFill>
                      <a:srgbClr val="391189"/>
                    </a:solidFill>
                    <a:ln w="9525">
                      <a:solidFill>
                        <a:srgbClr val="39118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GRÁFICAS!$D$3:$D$6</c15:sqref>
                        </c15:formulaRef>
                      </c:ext>
                    </c:extLst>
                    <c:numCache>
                      <c:formatCode>0%</c:formatCode>
                      <c:ptCount val="4"/>
                      <c:pt idx="0">
                        <c:v>0.625</c:v>
                      </c:pt>
                      <c:pt idx="1">
                        <c:v>0.5</c:v>
                      </c:pt>
                      <c:pt idx="2">
                        <c:v>0.5</c:v>
                      </c:pt>
                      <c:pt idx="3">
                        <c:v>0.77777777777777779</c:v>
                      </c:pt>
                    </c:numCache>
                  </c:numRef>
                </c:val>
                <c:smooth val="1"/>
                <c:extLst xmlns:c15="http://schemas.microsoft.com/office/drawing/2012/chart">
                  <c:ext xmlns:c16="http://schemas.microsoft.com/office/drawing/2014/chart" uri="{C3380CC4-5D6E-409C-BE32-E72D297353CC}">
                    <c16:uniqueId val="{00000000-CFA7-4D08-9FB0-F25151F9D67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GRÁFICAS!$F$2</c15:sqref>
                        </c15:formulaRef>
                      </c:ext>
                    </c:extLst>
                    <c:strCache>
                      <c:ptCount val="1"/>
                      <c:pt idx="0">
                        <c:v>Evasión o elusión de impuestos: Los productores o vendedores evitan el pago de impuestos aplicables a la producción y venta de aceites vegetales comestibles.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GRÁFICAS!$F$3:$F$6</c15:sqref>
                        </c15:formulaRef>
                      </c:ext>
                    </c:extLst>
                    <c:numCache>
                      <c:formatCode>0%</c:formatCode>
                      <c:ptCount val="4"/>
                      <c:pt idx="0">
                        <c:v>0.75</c:v>
                      </c:pt>
                      <c:pt idx="1">
                        <c:v>1</c:v>
                      </c:pt>
                      <c:pt idx="2">
                        <c:v>1</c:v>
                      </c:pt>
                      <c:pt idx="3">
                        <c:v>0.88888888888888884</c:v>
                      </c:pt>
                    </c:numCache>
                  </c:numRef>
                </c:val>
                <c:smooth val="0"/>
                <c:extLst xmlns:c15="http://schemas.microsoft.com/office/drawing/2012/chart">
                  <c:ext xmlns:c16="http://schemas.microsoft.com/office/drawing/2014/chart" uri="{C3380CC4-5D6E-409C-BE32-E72D297353CC}">
                    <c16:uniqueId val="{00000004-CFA7-4D08-9FB0-F25151F9D67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GRÁFICAS!$G$2</c15:sqref>
                        </c15:formulaRef>
                      </c:ext>
                    </c:extLst>
                    <c:strCache>
                      <c:ptCount val="1"/>
                      <c:pt idx="0">
                        <c:v>Engaño al consumidor: Consiste en realizar declaraciones falsas del producto en materia de calidad, cantidad, composición y demás información relevante para el consumidor.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GRÁFICAS!$G$3:$G$6</c15:sqref>
                        </c15:formulaRef>
                      </c:ext>
                    </c:extLst>
                    <c:numCache>
                      <c:formatCode>0%</c:formatCode>
                      <c:ptCount val="4"/>
                      <c:pt idx="0">
                        <c:v>1</c:v>
                      </c:pt>
                      <c:pt idx="1">
                        <c:v>0.8</c:v>
                      </c:pt>
                      <c:pt idx="2">
                        <c:v>0.75</c:v>
                      </c:pt>
                      <c:pt idx="3">
                        <c:v>0.66666666666666663</c:v>
                      </c:pt>
                    </c:numCache>
                  </c:numRef>
                </c:val>
                <c:smooth val="0"/>
                <c:extLst xmlns:c15="http://schemas.microsoft.com/office/drawing/2012/chart">
                  <c:ext xmlns:c16="http://schemas.microsoft.com/office/drawing/2014/chart" uri="{C3380CC4-5D6E-409C-BE32-E72D297353CC}">
                    <c16:uniqueId val="{00000005-CFA7-4D08-9FB0-F25151F9D67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GRÁFICAS!$H$2</c15:sqref>
                        </c15:formulaRef>
                      </c:ext>
                    </c:extLst>
                    <c:strCache>
                      <c:ptCount val="1"/>
                      <c:pt idx="0">
                        <c:v>Hurto de materias primas y/o productos terminado: huerto en  fábricas, almacenes o de medios de transporte es otro tipo de delito relacionado con este mercado.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GRÁFICAS!$H$3:$H$6</c15:sqref>
                        </c15:formulaRef>
                      </c:ext>
                    </c:extLst>
                    <c:numCache>
                      <c:formatCode>0%</c:formatCode>
                      <c:ptCount val="4"/>
                      <c:pt idx="0">
                        <c:v>0.5</c:v>
                      </c:pt>
                      <c:pt idx="1">
                        <c:v>0.3</c:v>
                      </c:pt>
                      <c:pt idx="2">
                        <c:v>0.33333333333333331</c:v>
                      </c:pt>
                      <c:pt idx="3">
                        <c:v>0.44444444444444442</c:v>
                      </c:pt>
                    </c:numCache>
                  </c:numRef>
                </c:val>
                <c:smooth val="0"/>
                <c:extLst xmlns:c15="http://schemas.microsoft.com/office/drawing/2012/chart">
                  <c:ext xmlns:c16="http://schemas.microsoft.com/office/drawing/2014/chart" uri="{C3380CC4-5D6E-409C-BE32-E72D297353CC}">
                    <c16:uniqueId val="{00000006-CFA7-4D08-9FB0-F25151F9D67A}"/>
                  </c:ext>
                </c:extLst>
              </c15:ser>
            </c15:filteredLineSeries>
          </c:ext>
        </c:extLst>
      </c:lineChart>
      <c:catAx>
        <c:axId val="149020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19552"/>
        <c:crosses val="autoZero"/>
        <c:auto val="1"/>
        <c:lblAlgn val="ctr"/>
        <c:lblOffset val="100"/>
        <c:noMultiLvlLbl val="0"/>
      </c:catAx>
      <c:valAx>
        <c:axId val="1490219552"/>
        <c:scaling>
          <c:orientation val="minMax"/>
          <c:max val="1.1000000000000001"/>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4"/>
          <c:tx>
            <c:strRef>
              <c:f>GRÁFICAS!$F$2</c:f>
              <c:strCache>
                <c:ptCount val="1"/>
                <c:pt idx="0">
                  <c:v>Evasión o elusión de impuestos: Los productores o vendedores evitan el pago de impuestos aplicables a la producción y venta de aceites vegetales comestibles.</c:v>
                </c:pt>
              </c:strCache>
              <c:extLst xmlns:c15="http://schemas.microsoft.com/office/drawing/2012/chart"/>
            </c:strRef>
          </c:tx>
          <c:spPr>
            <a:ln w="50800" cap="rnd">
              <a:solidFill>
                <a:srgbClr val="CDA51D"/>
              </a:solidFill>
              <a:round/>
            </a:ln>
            <a:effectLst/>
          </c:spPr>
          <c:marker>
            <c:symbol val="diamond"/>
            <c:size val="50"/>
            <c:spPr>
              <a:solidFill>
                <a:srgbClr val="CDA51D"/>
              </a:solidFill>
              <a:ln w="9525">
                <a:solidFill>
                  <a:srgbClr val="CDA51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GRÁFICAS!$A$3:$A$6</c:f>
              <c:strCache>
                <c:ptCount val="4"/>
                <c:pt idx="0">
                  <c:v>2023 I S</c:v>
                </c:pt>
                <c:pt idx="1">
                  <c:v>2024 I S</c:v>
                </c:pt>
                <c:pt idx="2">
                  <c:v>2024 II S</c:v>
                </c:pt>
                <c:pt idx="3">
                  <c:v>2025 I S</c:v>
                </c:pt>
              </c:strCache>
              <c:extLst xmlns:c15="http://schemas.microsoft.com/office/drawing/2012/chart"/>
            </c:strRef>
          </c:cat>
          <c:val>
            <c:numRef>
              <c:f>GRÁFICAS!$F$3:$F$6</c:f>
              <c:numCache>
                <c:formatCode>0%</c:formatCode>
                <c:ptCount val="4"/>
                <c:pt idx="0">
                  <c:v>0.75</c:v>
                </c:pt>
                <c:pt idx="1">
                  <c:v>1</c:v>
                </c:pt>
                <c:pt idx="2">
                  <c:v>1</c:v>
                </c:pt>
                <c:pt idx="3">
                  <c:v>0.88888888888888884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D582-47A4-8E51-894BBAEE83FF}"/>
            </c:ext>
          </c:extLst>
        </c:ser>
        <c:dLbls>
          <c:showLegendKey val="0"/>
          <c:showVal val="1"/>
          <c:showCatName val="0"/>
          <c:showSerName val="0"/>
          <c:showPercent val="0"/>
          <c:showBubbleSize val="0"/>
        </c:dLbls>
        <c:marker val="1"/>
        <c:smooth val="0"/>
        <c:axId val="1490209472"/>
        <c:axId val="1490219552"/>
        <c:extLst>
          <c:ext xmlns:c15="http://schemas.microsoft.com/office/drawing/2012/chart" uri="{02D57815-91ED-43cb-92C2-25804820EDAC}">
            <c15:filteredLineSeries>
              <c15:ser>
                <c:idx val="0"/>
                <c:order val="0"/>
                <c:tx>
                  <c:strRef>
                    <c:extLst>
                      <c:ext uri="{02D57815-91ED-43cb-92C2-25804820EDAC}">
                        <c15:formulaRef>
                          <c15:sqref>GRÁFICAS!$B$2</c15:sqref>
                        </c15:formulaRef>
                      </c:ext>
                    </c:extLst>
                    <c:strCache>
                      <c:ptCount val="1"/>
                      <c:pt idx="0">
                        <c:v>Corrupción de alimentos: Alteración, contaminación o envenenamiento de aceites vegetales comestibles, tanto en su producción, comercialización, distribución y suministro.</c:v>
                      </c:pt>
                    </c:strCache>
                  </c:strRef>
                </c:tx>
                <c:spPr>
                  <a:ln w="50800" cap="rnd">
                    <a:solidFill>
                      <a:srgbClr val="C42626"/>
                    </a:solidFill>
                    <a:round/>
                  </a:ln>
                  <a:effectLst/>
                </c:spPr>
                <c:marker>
                  <c:symbol val="diamond"/>
                  <c:size val="50"/>
                  <c:spPr>
                    <a:solidFill>
                      <a:srgbClr val="C42626"/>
                    </a:solidFill>
                    <a:ln w="9525">
                      <a:solidFill>
                        <a:srgbClr val="C42626"/>
                      </a:solidFill>
                    </a:ln>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c:ext uri="{02D57815-91ED-43cb-92C2-25804820EDAC}">
                        <c15:formulaRef>
                          <c15:sqref>GRÁFICAS!$B$3:$B$6</c15:sqref>
                        </c15:formulaRef>
                      </c:ext>
                    </c:extLst>
                    <c:numCache>
                      <c:formatCode>0%</c:formatCode>
                      <c:ptCount val="4"/>
                      <c:pt idx="0">
                        <c:v>0.625</c:v>
                      </c:pt>
                      <c:pt idx="1">
                        <c:v>0.2</c:v>
                      </c:pt>
                      <c:pt idx="2">
                        <c:v>0.16666666666666666</c:v>
                      </c:pt>
                      <c:pt idx="3">
                        <c:v>0.33333333333333331</c:v>
                      </c:pt>
                    </c:numCache>
                  </c:numRef>
                </c:val>
                <c:smooth val="1"/>
                <c:extLst>
                  <c:ext xmlns:c16="http://schemas.microsoft.com/office/drawing/2014/chart" uri="{C3380CC4-5D6E-409C-BE32-E72D297353CC}">
                    <c16:uniqueId val="{00000001-D582-47A4-8E51-894BBAEE83F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GRÁFICAS!$C$2</c15:sqref>
                        </c15:formulaRef>
                      </c:ext>
                    </c:extLst>
                    <c:strCache>
                      <c:ptCount val="1"/>
                      <c:pt idx="0">
                        <c:v>Imitación o simulación de alimentos: Imitación y simulación de aceites vegetales de cocina, con fines de suministro, distribución o comercialización.</c:v>
                      </c:pt>
                    </c:strCache>
                  </c:strRef>
                </c:tx>
                <c:spPr>
                  <a:ln w="50800" cap="rnd">
                    <a:solidFill>
                      <a:srgbClr val="D4773E"/>
                    </a:solidFill>
                    <a:round/>
                  </a:ln>
                  <a:effectLst/>
                </c:spPr>
                <c:marker>
                  <c:symbol val="square"/>
                  <c:size val="50"/>
                  <c:spPr>
                    <a:solidFill>
                      <a:srgbClr val="D4773E"/>
                    </a:solidFill>
                    <a:ln w="9525">
                      <a:solidFill>
                        <a:srgbClr val="D4773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GRÁFICAS!$C$3:$C$6</c15:sqref>
                        </c15:formulaRef>
                      </c:ext>
                    </c:extLst>
                    <c:numCache>
                      <c:formatCode>0%</c:formatCode>
                      <c:ptCount val="4"/>
                      <c:pt idx="0">
                        <c:v>0.5</c:v>
                      </c:pt>
                      <c:pt idx="1">
                        <c:v>0.6</c:v>
                      </c:pt>
                      <c:pt idx="2">
                        <c:v>0.66666666666666663</c:v>
                      </c:pt>
                      <c:pt idx="3">
                        <c:v>0.33333333333333331</c:v>
                      </c:pt>
                    </c:numCache>
                  </c:numRef>
                </c:val>
                <c:smooth val="1"/>
                <c:extLst xmlns:c15="http://schemas.microsoft.com/office/drawing/2012/chart">
                  <c:ext xmlns:c16="http://schemas.microsoft.com/office/drawing/2014/chart" uri="{C3380CC4-5D6E-409C-BE32-E72D297353CC}">
                    <c16:uniqueId val="{00000002-D582-47A4-8E51-894BBAEE83F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GRÁFICAS!$D$2</c15:sqref>
                        </c15:formulaRef>
                      </c:ext>
                    </c:extLst>
                    <c:strCache>
                      <c:ptCount val="1"/>
                      <c:pt idx="0">
                        <c:v>Faltas en etiquetado: Uso indebido de etiquetas y material distintivo de compañías productoras de aceites comestibles legales.</c:v>
                      </c:pt>
                    </c:strCache>
                  </c:strRef>
                </c:tx>
                <c:spPr>
                  <a:ln w="50800" cap="rnd">
                    <a:solidFill>
                      <a:srgbClr val="391189"/>
                    </a:solidFill>
                    <a:round/>
                  </a:ln>
                  <a:effectLst/>
                </c:spPr>
                <c:marker>
                  <c:symbol val="diamond"/>
                  <c:size val="50"/>
                  <c:spPr>
                    <a:solidFill>
                      <a:srgbClr val="391189"/>
                    </a:solidFill>
                    <a:ln w="9525">
                      <a:solidFill>
                        <a:srgbClr val="39118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GRÁFICAS!$D$3:$D$6</c15:sqref>
                        </c15:formulaRef>
                      </c:ext>
                    </c:extLst>
                    <c:numCache>
                      <c:formatCode>0%</c:formatCode>
                      <c:ptCount val="4"/>
                      <c:pt idx="0">
                        <c:v>0.625</c:v>
                      </c:pt>
                      <c:pt idx="1">
                        <c:v>0.5</c:v>
                      </c:pt>
                      <c:pt idx="2">
                        <c:v>0.5</c:v>
                      </c:pt>
                      <c:pt idx="3">
                        <c:v>0.77777777777777779</c:v>
                      </c:pt>
                    </c:numCache>
                  </c:numRef>
                </c:val>
                <c:smooth val="1"/>
                <c:extLst xmlns:c15="http://schemas.microsoft.com/office/drawing/2012/chart">
                  <c:ext xmlns:c16="http://schemas.microsoft.com/office/drawing/2014/chart" uri="{C3380CC4-5D6E-409C-BE32-E72D297353CC}">
                    <c16:uniqueId val="{00000003-D582-47A4-8E51-894BBAEE83F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GRÁFICAS!$E$2</c15:sqref>
                        </c15:formulaRef>
                      </c:ext>
                    </c:extLst>
                    <c:strCache>
                      <c:ptCount val="1"/>
                      <c:pt idx="0">
                        <c:v>Contrabando: Comercialización ilegal de aceites comestibles a través de zonas fronterizas sin cumplir con los requisitos aduaneros y regulación vigente.</c:v>
                      </c:pt>
                    </c:strCache>
                  </c:strRef>
                </c:tx>
                <c:spPr>
                  <a:ln w="50800" cap="rnd">
                    <a:solidFill>
                      <a:srgbClr val="02743D"/>
                    </a:solidFill>
                    <a:round/>
                  </a:ln>
                  <a:effectLst/>
                </c:spPr>
                <c:marker>
                  <c:symbol val="diamond"/>
                  <c:size val="50"/>
                  <c:spPr>
                    <a:solidFill>
                      <a:srgbClr val="02743D"/>
                    </a:solidFill>
                    <a:ln w="9525">
                      <a:solidFill>
                        <a:srgbClr val="02743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GRÁFICAS!$E$3:$E$6</c15:sqref>
                        </c15:formulaRef>
                      </c:ext>
                    </c:extLst>
                    <c:numCache>
                      <c:formatCode>0%</c:formatCode>
                      <c:ptCount val="4"/>
                      <c:pt idx="0">
                        <c:v>0.5</c:v>
                      </c:pt>
                      <c:pt idx="1">
                        <c:v>0.6</c:v>
                      </c:pt>
                      <c:pt idx="2">
                        <c:v>0.66666666666666663</c:v>
                      </c:pt>
                      <c:pt idx="3">
                        <c:v>0.88888888888888884</c:v>
                      </c:pt>
                    </c:numCache>
                  </c:numRef>
                </c:val>
                <c:smooth val="1"/>
                <c:extLst xmlns:c15="http://schemas.microsoft.com/office/drawing/2012/chart">
                  <c:ext xmlns:c16="http://schemas.microsoft.com/office/drawing/2014/chart" uri="{C3380CC4-5D6E-409C-BE32-E72D297353CC}">
                    <c16:uniqueId val="{00000000-D582-47A4-8E51-894BBAEE83F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GRÁFICAS!$G$2</c15:sqref>
                        </c15:formulaRef>
                      </c:ext>
                    </c:extLst>
                    <c:strCache>
                      <c:ptCount val="1"/>
                      <c:pt idx="0">
                        <c:v>Engaño al consumidor: Consiste en realizar declaraciones falsas del producto en materia de calidad, cantidad, composición y demás información relevante para el consumidor.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GRÁFICAS!$G$3:$G$6</c15:sqref>
                        </c15:formulaRef>
                      </c:ext>
                    </c:extLst>
                    <c:numCache>
                      <c:formatCode>0%</c:formatCode>
                      <c:ptCount val="4"/>
                      <c:pt idx="0">
                        <c:v>1</c:v>
                      </c:pt>
                      <c:pt idx="1">
                        <c:v>0.8</c:v>
                      </c:pt>
                      <c:pt idx="2">
                        <c:v>0.75</c:v>
                      </c:pt>
                      <c:pt idx="3">
                        <c:v>0.66666666666666663</c:v>
                      </c:pt>
                    </c:numCache>
                  </c:numRef>
                </c:val>
                <c:smooth val="0"/>
                <c:extLst xmlns:c15="http://schemas.microsoft.com/office/drawing/2012/chart">
                  <c:ext xmlns:c16="http://schemas.microsoft.com/office/drawing/2014/chart" uri="{C3380CC4-5D6E-409C-BE32-E72D297353CC}">
                    <c16:uniqueId val="{00000005-D582-47A4-8E51-894BBAEE83F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GRÁFICAS!$H$2</c15:sqref>
                        </c15:formulaRef>
                      </c:ext>
                    </c:extLst>
                    <c:strCache>
                      <c:ptCount val="1"/>
                      <c:pt idx="0">
                        <c:v>Hurto de materias primas y/o productos terminado: huerto en  fábricas, almacenes o de medios de transporte es otro tipo de delito relacionado con este mercado.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GRÁFICAS!$H$3:$H$6</c15:sqref>
                        </c15:formulaRef>
                      </c:ext>
                    </c:extLst>
                    <c:numCache>
                      <c:formatCode>0%</c:formatCode>
                      <c:ptCount val="4"/>
                      <c:pt idx="0">
                        <c:v>0.5</c:v>
                      </c:pt>
                      <c:pt idx="1">
                        <c:v>0.3</c:v>
                      </c:pt>
                      <c:pt idx="2">
                        <c:v>0.33333333333333331</c:v>
                      </c:pt>
                      <c:pt idx="3">
                        <c:v>0.44444444444444442</c:v>
                      </c:pt>
                    </c:numCache>
                  </c:numRef>
                </c:val>
                <c:smooth val="0"/>
                <c:extLst xmlns:c15="http://schemas.microsoft.com/office/drawing/2012/chart">
                  <c:ext xmlns:c16="http://schemas.microsoft.com/office/drawing/2014/chart" uri="{C3380CC4-5D6E-409C-BE32-E72D297353CC}">
                    <c16:uniqueId val="{00000006-D582-47A4-8E51-894BBAEE83FF}"/>
                  </c:ext>
                </c:extLst>
              </c15:ser>
            </c15:filteredLineSeries>
          </c:ext>
        </c:extLst>
      </c:lineChart>
      <c:catAx>
        <c:axId val="149020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19552"/>
        <c:crosses val="autoZero"/>
        <c:auto val="1"/>
        <c:lblAlgn val="ctr"/>
        <c:lblOffset val="100"/>
        <c:noMultiLvlLbl val="0"/>
      </c:catAx>
      <c:valAx>
        <c:axId val="1490219552"/>
        <c:scaling>
          <c:orientation val="minMax"/>
          <c:max val="1.1000000000000001"/>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5"/>
          <c:tx>
            <c:strRef>
              <c:f>GRÁFICAS!$G$2</c:f>
              <c:strCache>
                <c:ptCount val="1"/>
                <c:pt idx="0">
                  <c:v>Engaño al consumidor: Consiste en realizar declaraciones falsas del producto en materia de calidad, cantidad, composición y demás información relevante para el consumidor.</c:v>
                </c:pt>
              </c:strCache>
              <c:extLst xmlns:c15="http://schemas.microsoft.com/office/drawing/2012/chart"/>
            </c:strRef>
          </c:tx>
          <c:spPr>
            <a:ln w="50800" cap="rnd">
              <a:solidFill>
                <a:srgbClr val="01357B"/>
              </a:solidFill>
              <a:round/>
            </a:ln>
            <a:effectLst/>
          </c:spPr>
          <c:marker>
            <c:symbol val="diamond"/>
            <c:size val="50"/>
            <c:spPr>
              <a:solidFill>
                <a:srgbClr val="01357B"/>
              </a:solidFill>
              <a:ln w="9525">
                <a:solidFill>
                  <a:srgbClr val="01357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GRÁFICAS!$A$3:$A$6</c:f>
              <c:strCache>
                <c:ptCount val="4"/>
                <c:pt idx="0">
                  <c:v>2023 I S</c:v>
                </c:pt>
                <c:pt idx="1">
                  <c:v>2024 I S</c:v>
                </c:pt>
                <c:pt idx="2">
                  <c:v>2024 II S</c:v>
                </c:pt>
                <c:pt idx="3">
                  <c:v>2025 I S</c:v>
                </c:pt>
              </c:strCache>
              <c:extLst xmlns:c15="http://schemas.microsoft.com/office/drawing/2012/chart"/>
            </c:strRef>
          </c:cat>
          <c:val>
            <c:numRef>
              <c:f>GRÁFICAS!$G$3:$G$6</c:f>
              <c:numCache>
                <c:formatCode>0%</c:formatCode>
                <c:ptCount val="4"/>
                <c:pt idx="0">
                  <c:v>1</c:v>
                </c:pt>
                <c:pt idx="1">
                  <c:v>0.8</c:v>
                </c:pt>
                <c:pt idx="2">
                  <c:v>0.75</c:v>
                </c:pt>
                <c:pt idx="3">
                  <c:v>0.66666666666666663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8677-4F8F-9611-967D343CDB4B}"/>
            </c:ext>
          </c:extLst>
        </c:ser>
        <c:dLbls>
          <c:showLegendKey val="0"/>
          <c:showVal val="1"/>
          <c:showCatName val="0"/>
          <c:showSerName val="0"/>
          <c:showPercent val="0"/>
          <c:showBubbleSize val="0"/>
        </c:dLbls>
        <c:marker val="1"/>
        <c:smooth val="0"/>
        <c:axId val="1490209472"/>
        <c:axId val="1490219552"/>
        <c:extLst>
          <c:ext xmlns:c15="http://schemas.microsoft.com/office/drawing/2012/chart" uri="{02D57815-91ED-43cb-92C2-25804820EDAC}">
            <c15:filteredLineSeries>
              <c15:ser>
                <c:idx val="0"/>
                <c:order val="0"/>
                <c:tx>
                  <c:strRef>
                    <c:extLst>
                      <c:ext uri="{02D57815-91ED-43cb-92C2-25804820EDAC}">
                        <c15:formulaRef>
                          <c15:sqref>GRÁFICAS!$B$2</c15:sqref>
                        </c15:formulaRef>
                      </c:ext>
                    </c:extLst>
                    <c:strCache>
                      <c:ptCount val="1"/>
                      <c:pt idx="0">
                        <c:v>Corrupción de alimentos: Alteración, contaminación o envenenamiento de aceites vegetales comestibles, tanto en su producción, comercialización, distribución y suministro.</c:v>
                      </c:pt>
                    </c:strCache>
                  </c:strRef>
                </c:tx>
                <c:spPr>
                  <a:ln w="50800" cap="rnd">
                    <a:solidFill>
                      <a:srgbClr val="C42626"/>
                    </a:solidFill>
                    <a:round/>
                  </a:ln>
                  <a:effectLst/>
                </c:spPr>
                <c:marker>
                  <c:symbol val="diamond"/>
                  <c:size val="50"/>
                  <c:spPr>
                    <a:solidFill>
                      <a:srgbClr val="C42626"/>
                    </a:solidFill>
                    <a:ln w="9525">
                      <a:solidFill>
                        <a:srgbClr val="C42626"/>
                      </a:solidFill>
                    </a:ln>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c:ext uri="{02D57815-91ED-43cb-92C2-25804820EDAC}">
                        <c15:formulaRef>
                          <c15:sqref>GRÁFICAS!$B$3:$B$6</c15:sqref>
                        </c15:formulaRef>
                      </c:ext>
                    </c:extLst>
                    <c:numCache>
                      <c:formatCode>0%</c:formatCode>
                      <c:ptCount val="4"/>
                      <c:pt idx="0">
                        <c:v>0.625</c:v>
                      </c:pt>
                      <c:pt idx="1">
                        <c:v>0.2</c:v>
                      </c:pt>
                      <c:pt idx="2">
                        <c:v>0.16666666666666666</c:v>
                      </c:pt>
                      <c:pt idx="3">
                        <c:v>0.33333333333333331</c:v>
                      </c:pt>
                    </c:numCache>
                  </c:numRef>
                </c:val>
                <c:smooth val="1"/>
                <c:extLst>
                  <c:ext xmlns:c16="http://schemas.microsoft.com/office/drawing/2014/chart" uri="{C3380CC4-5D6E-409C-BE32-E72D297353CC}">
                    <c16:uniqueId val="{00000001-8677-4F8F-9611-967D343CDB4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GRÁFICAS!$C$2</c15:sqref>
                        </c15:formulaRef>
                      </c:ext>
                    </c:extLst>
                    <c:strCache>
                      <c:ptCount val="1"/>
                      <c:pt idx="0">
                        <c:v>Imitación o simulación de alimentos: Imitación y simulación de aceites vegetales de cocina, con fines de suministro, distribución o comercialización.</c:v>
                      </c:pt>
                    </c:strCache>
                  </c:strRef>
                </c:tx>
                <c:spPr>
                  <a:ln w="50800" cap="rnd">
                    <a:solidFill>
                      <a:srgbClr val="D4773E"/>
                    </a:solidFill>
                    <a:round/>
                  </a:ln>
                  <a:effectLst/>
                </c:spPr>
                <c:marker>
                  <c:symbol val="square"/>
                  <c:size val="50"/>
                  <c:spPr>
                    <a:solidFill>
                      <a:srgbClr val="D4773E"/>
                    </a:solidFill>
                    <a:ln w="9525">
                      <a:solidFill>
                        <a:srgbClr val="D4773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GRÁFICAS!$C$3:$C$6</c15:sqref>
                        </c15:formulaRef>
                      </c:ext>
                    </c:extLst>
                    <c:numCache>
                      <c:formatCode>0%</c:formatCode>
                      <c:ptCount val="4"/>
                      <c:pt idx="0">
                        <c:v>0.5</c:v>
                      </c:pt>
                      <c:pt idx="1">
                        <c:v>0.6</c:v>
                      </c:pt>
                      <c:pt idx="2">
                        <c:v>0.66666666666666663</c:v>
                      </c:pt>
                      <c:pt idx="3">
                        <c:v>0.33333333333333331</c:v>
                      </c:pt>
                    </c:numCache>
                  </c:numRef>
                </c:val>
                <c:smooth val="1"/>
                <c:extLst xmlns:c15="http://schemas.microsoft.com/office/drawing/2012/chart">
                  <c:ext xmlns:c16="http://schemas.microsoft.com/office/drawing/2014/chart" uri="{C3380CC4-5D6E-409C-BE32-E72D297353CC}">
                    <c16:uniqueId val="{00000002-8677-4F8F-9611-967D343CDB4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GRÁFICAS!$D$2</c15:sqref>
                        </c15:formulaRef>
                      </c:ext>
                    </c:extLst>
                    <c:strCache>
                      <c:ptCount val="1"/>
                      <c:pt idx="0">
                        <c:v>Faltas en etiquetado: Uso indebido de etiquetas y material distintivo de compañías productoras de aceites comestibles legales.</c:v>
                      </c:pt>
                    </c:strCache>
                  </c:strRef>
                </c:tx>
                <c:spPr>
                  <a:ln w="50800" cap="rnd">
                    <a:solidFill>
                      <a:srgbClr val="391189"/>
                    </a:solidFill>
                    <a:round/>
                  </a:ln>
                  <a:effectLst/>
                </c:spPr>
                <c:marker>
                  <c:symbol val="diamond"/>
                  <c:size val="50"/>
                  <c:spPr>
                    <a:solidFill>
                      <a:srgbClr val="391189"/>
                    </a:solidFill>
                    <a:ln w="9525">
                      <a:solidFill>
                        <a:srgbClr val="39118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GRÁFICAS!$D$3:$D$6</c15:sqref>
                        </c15:formulaRef>
                      </c:ext>
                    </c:extLst>
                    <c:numCache>
                      <c:formatCode>0%</c:formatCode>
                      <c:ptCount val="4"/>
                      <c:pt idx="0">
                        <c:v>0.625</c:v>
                      </c:pt>
                      <c:pt idx="1">
                        <c:v>0.5</c:v>
                      </c:pt>
                      <c:pt idx="2">
                        <c:v>0.5</c:v>
                      </c:pt>
                      <c:pt idx="3">
                        <c:v>0.77777777777777779</c:v>
                      </c:pt>
                    </c:numCache>
                  </c:numRef>
                </c:val>
                <c:smooth val="1"/>
                <c:extLst xmlns:c15="http://schemas.microsoft.com/office/drawing/2012/chart">
                  <c:ext xmlns:c16="http://schemas.microsoft.com/office/drawing/2014/chart" uri="{C3380CC4-5D6E-409C-BE32-E72D297353CC}">
                    <c16:uniqueId val="{00000003-8677-4F8F-9611-967D343CDB4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GRÁFICAS!$E$2</c15:sqref>
                        </c15:formulaRef>
                      </c:ext>
                    </c:extLst>
                    <c:strCache>
                      <c:ptCount val="1"/>
                      <c:pt idx="0">
                        <c:v>Contrabando: Comercialización ilegal de aceites comestibles a través de zonas fronterizas sin cumplir con los requisitos aduaneros y regulación vigente.</c:v>
                      </c:pt>
                    </c:strCache>
                  </c:strRef>
                </c:tx>
                <c:spPr>
                  <a:ln w="50800" cap="rnd">
                    <a:solidFill>
                      <a:srgbClr val="02743D"/>
                    </a:solidFill>
                    <a:round/>
                  </a:ln>
                  <a:effectLst/>
                </c:spPr>
                <c:marker>
                  <c:symbol val="diamond"/>
                  <c:size val="50"/>
                  <c:spPr>
                    <a:solidFill>
                      <a:srgbClr val="02743D"/>
                    </a:solidFill>
                    <a:ln w="9525">
                      <a:solidFill>
                        <a:srgbClr val="02743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GRÁFICAS!$E$3:$E$6</c15:sqref>
                        </c15:formulaRef>
                      </c:ext>
                    </c:extLst>
                    <c:numCache>
                      <c:formatCode>0%</c:formatCode>
                      <c:ptCount val="4"/>
                      <c:pt idx="0">
                        <c:v>0.5</c:v>
                      </c:pt>
                      <c:pt idx="1">
                        <c:v>0.6</c:v>
                      </c:pt>
                      <c:pt idx="2">
                        <c:v>0.66666666666666663</c:v>
                      </c:pt>
                      <c:pt idx="3">
                        <c:v>0.88888888888888884</c:v>
                      </c:pt>
                    </c:numCache>
                  </c:numRef>
                </c:val>
                <c:smooth val="1"/>
                <c:extLst xmlns:c15="http://schemas.microsoft.com/office/drawing/2012/chart">
                  <c:ext xmlns:c16="http://schemas.microsoft.com/office/drawing/2014/chart" uri="{C3380CC4-5D6E-409C-BE32-E72D297353CC}">
                    <c16:uniqueId val="{00000004-8677-4F8F-9611-967D343CDB4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GRÁFICAS!$F$2</c15:sqref>
                        </c15:formulaRef>
                      </c:ext>
                    </c:extLst>
                    <c:strCache>
                      <c:ptCount val="1"/>
                      <c:pt idx="0">
                        <c:v>Evasión o elusión de impuestos: Los productores o vendedores evitan el pago de impuestos aplicables a la producción y venta de aceites vegetales comestibles.</c:v>
                      </c:pt>
                    </c:strCache>
                  </c:strRef>
                </c:tx>
                <c:spPr>
                  <a:ln w="50800" cap="rnd">
                    <a:solidFill>
                      <a:srgbClr val="CDA51D"/>
                    </a:solidFill>
                    <a:round/>
                  </a:ln>
                  <a:effectLst/>
                </c:spPr>
                <c:marker>
                  <c:symbol val="diamond"/>
                  <c:size val="50"/>
                  <c:spPr>
                    <a:solidFill>
                      <a:srgbClr val="CDA51D"/>
                    </a:solidFill>
                    <a:ln w="9525">
                      <a:solidFill>
                        <a:srgbClr val="CDA51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GRÁFICAS!$F$3:$F$6</c15:sqref>
                        </c15:formulaRef>
                      </c:ext>
                    </c:extLst>
                    <c:numCache>
                      <c:formatCode>0%</c:formatCode>
                      <c:ptCount val="4"/>
                      <c:pt idx="0">
                        <c:v>0.75</c:v>
                      </c:pt>
                      <c:pt idx="1">
                        <c:v>1</c:v>
                      </c:pt>
                      <c:pt idx="2">
                        <c:v>1</c:v>
                      </c:pt>
                      <c:pt idx="3">
                        <c:v>0.88888888888888884</c:v>
                      </c:pt>
                    </c:numCache>
                  </c:numRef>
                </c:val>
                <c:smooth val="0"/>
                <c:extLst xmlns:c15="http://schemas.microsoft.com/office/drawing/2012/chart">
                  <c:ext xmlns:c16="http://schemas.microsoft.com/office/drawing/2014/chart" uri="{C3380CC4-5D6E-409C-BE32-E72D297353CC}">
                    <c16:uniqueId val="{00000000-8677-4F8F-9611-967D343CDB4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GRÁFICAS!$H$2</c15:sqref>
                        </c15:formulaRef>
                      </c:ext>
                    </c:extLst>
                    <c:strCache>
                      <c:ptCount val="1"/>
                      <c:pt idx="0">
                        <c:v>Hurto de materias primas y/o productos terminado: huerto en  fábricas, almacenes o de medios de transporte es otro tipo de delito relacionado con este mercado.</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GRÁFICAS!$H$3:$H$6</c15:sqref>
                        </c15:formulaRef>
                      </c:ext>
                    </c:extLst>
                    <c:numCache>
                      <c:formatCode>0%</c:formatCode>
                      <c:ptCount val="4"/>
                      <c:pt idx="0">
                        <c:v>0.5</c:v>
                      </c:pt>
                      <c:pt idx="1">
                        <c:v>0.3</c:v>
                      </c:pt>
                      <c:pt idx="2">
                        <c:v>0.33333333333333331</c:v>
                      </c:pt>
                      <c:pt idx="3">
                        <c:v>0.44444444444444442</c:v>
                      </c:pt>
                    </c:numCache>
                  </c:numRef>
                </c:val>
                <c:smooth val="0"/>
                <c:extLst xmlns:c15="http://schemas.microsoft.com/office/drawing/2012/chart">
                  <c:ext xmlns:c16="http://schemas.microsoft.com/office/drawing/2014/chart" uri="{C3380CC4-5D6E-409C-BE32-E72D297353CC}">
                    <c16:uniqueId val="{00000006-8677-4F8F-9611-967D343CDB4B}"/>
                  </c:ext>
                </c:extLst>
              </c15:ser>
            </c15:filteredLineSeries>
          </c:ext>
        </c:extLst>
      </c:lineChart>
      <c:catAx>
        <c:axId val="149020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19552"/>
        <c:crosses val="autoZero"/>
        <c:auto val="1"/>
        <c:lblAlgn val="ctr"/>
        <c:lblOffset val="100"/>
        <c:noMultiLvlLbl val="0"/>
      </c:catAx>
      <c:valAx>
        <c:axId val="1490219552"/>
        <c:scaling>
          <c:orientation val="minMax"/>
          <c:max val="1.1000000000000001"/>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6"/>
          <c:order val="6"/>
          <c:tx>
            <c:strRef>
              <c:f>GRÁFICAS!$H$2</c:f>
              <c:strCache>
                <c:ptCount val="1"/>
                <c:pt idx="0">
                  <c:v>Hurto de materias primas y/o productos terminado: huerto en  fábricas, almacenes o de medios de transporte es otro tipo de delito relacionado con este mercado.</c:v>
                </c:pt>
              </c:strCache>
              <c:extLst xmlns:c15="http://schemas.microsoft.com/office/drawing/2012/chart"/>
            </c:strRef>
          </c:tx>
          <c:spPr>
            <a:ln w="50800" cap="rnd">
              <a:solidFill>
                <a:srgbClr val="2E2D2D"/>
              </a:solidFill>
              <a:round/>
            </a:ln>
            <a:effectLst/>
          </c:spPr>
          <c:marker>
            <c:symbol val="diamond"/>
            <c:size val="50"/>
            <c:spPr>
              <a:solidFill>
                <a:srgbClr val="2E2D2D"/>
              </a:solidFill>
              <a:ln w="9525">
                <a:solidFill>
                  <a:srgbClr val="2E2D2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GRÁFICAS!$A$3:$A$6</c:f>
              <c:strCache>
                <c:ptCount val="4"/>
                <c:pt idx="0">
                  <c:v>2023 I S</c:v>
                </c:pt>
                <c:pt idx="1">
                  <c:v>2024 I S</c:v>
                </c:pt>
                <c:pt idx="2">
                  <c:v>2024 II S</c:v>
                </c:pt>
                <c:pt idx="3">
                  <c:v>2025 I S</c:v>
                </c:pt>
              </c:strCache>
              <c:extLst xmlns:c15="http://schemas.microsoft.com/office/drawing/2012/chart"/>
            </c:strRef>
          </c:cat>
          <c:val>
            <c:numRef>
              <c:f>GRÁFICAS!$H$3:$H$6</c:f>
              <c:numCache>
                <c:formatCode>0%</c:formatCode>
                <c:ptCount val="4"/>
                <c:pt idx="0">
                  <c:v>0.5</c:v>
                </c:pt>
                <c:pt idx="1">
                  <c:v>0.3</c:v>
                </c:pt>
                <c:pt idx="2">
                  <c:v>0.33333333333333331</c:v>
                </c:pt>
                <c:pt idx="3">
                  <c:v>0.44444444444444442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6-2BC9-43AF-AD28-12BAACC5C4E7}"/>
            </c:ext>
          </c:extLst>
        </c:ser>
        <c:dLbls>
          <c:showLegendKey val="0"/>
          <c:showVal val="1"/>
          <c:showCatName val="0"/>
          <c:showSerName val="0"/>
          <c:showPercent val="0"/>
          <c:showBubbleSize val="0"/>
        </c:dLbls>
        <c:marker val="1"/>
        <c:smooth val="0"/>
        <c:axId val="1490209472"/>
        <c:axId val="1490219552"/>
        <c:extLst>
          <c:ext xmlns:c15="http://schemas.microsoft.com/office/drawing/2012/chart" uri="{02D57815-91ED-43cb-92C2-25804820EDAC}">
            <c15:filteredLineSeries>
              <c15:ser>
                <c:idx val="0"/>
                <c:order val="0"/>
                <c:tx>
                  <c:strRef>
                    <c:extLst>
                      <c:ext uri="{02D57815-91ED-43cb-92C2-25804820EDAC}">
                        <c15:formulaRef>
                          <c15:sqref>GRÁFICAS!$B$2</c15:sqref>
                        </c15:formulaRef>
                      </c:ext>
                    </c:extLst>
                    <c:strCache>
                      <c:ptCount val="1"/>
                      <c:pt idx="0">
                        <c:v>Corrupción de alimentos: Alteración, contaminación o envenenamiento de aceites vegetales comestibles, tanto en su producción, comercialización, distribución y suministro.</c:v>
                      </c:pt>
                    </c:strCache>
                  </c:strRef>
                </c:tx>
                <c:spPr>
                  <a:ln w="50800" cap="rnd">
                    <a:solidFill>
                      <a:srgbClr val="C42626"/>
                    </a:solidFill>
                    <a:round/>
                  </a:ln>
                  <a:effectLst/>
                </c:spPr>
                <c:marker>
                  <c:symbol val="diamond"/>
                  <c:size val="50"/>
                  <c:spPr>
                    <a:solidFill>
                      <a:srgbClr val="C42626"/>
                    </a:solidFill>
                    <a:ln w="9525">
                      <a:solidFill>
                        <a:srgbClr val="C42626"/>
                      </a:solidFill>
                    </a:ln>
                    <a:effectLst/>
                  </c:spPr>
                </c:marker>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c:ext uri="{02D57815-91ED-43cb-92C2-25804820EDAC}">
                        <c15:formulaRef>
                          <c15:sqref>GRÁFICAS!$B$3:$B$6</c15:sqref>
                        </c15:formulaRef>
                      </c:ext>
                    </c:extLst>
                    <c:numCache>
                      <c:formatCode>0%</c:formatCode>
                      <c:ptCount val="4"/>
                      <c:pt idx="0">
                        <c:v>0.625</c:v>
                      </c:pt>
                      <c:pt idx="1">
                        <c:v>0.2</c:v>
                      </c:pt>
                      <c:pt idx="2">
                        <c:v>0.16666666666666666</c:v>
                      </c:pt>
                      <c:pt idx="3">
                        <c:v>0.33333333333333331</c:v>
                      </c:pt>
                    </c:numCache>
                  </c:numRef>
                </c:val>
                <c:smooth val="1"/>
                <c:extLst>
                  <c:ext xmlns:c16="http://schemas.microsoft.com/office/drawing/2014/chart" uri="{C3380CC4-5D6E-409C-BE32-E72D297353CC}">
                    <c16:uniqueId val="{00000001-2BC9-43AF-AD28-12BAACC5C4E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GRÁFICAS!$C$2</c15:sqref>
                        </c15:formulaRef>
                      </c:ext>
                    </c:extLst>
                    <c:strCache>
                      <c:ptCount val="1"/>
                      <c:pt idx="0">
                        <c:v>Imitación o simulación de alimentos: Imitación y simulación de aceites vegetales de cocina, con fines de suministro, distribución o comercialización.</c:v>
                      </c:pt>
                    </c:strCache>
                  </c:strRef>
                </c:tx>
                <c:spPr>
                  <a:ln w="50800" cap="rnd">
                    <a:solidFill>
                      <a:srgbClr val="D4773E"/>
                    </a:solidFill>
                    <a:round/>
                  </a:ln>
                  <a:effectLst/>
                </c:spPr>
                <c:marker>
                  <c:symbol val="square"/>
                  <c:size val="50"/>
                  <c:spPr>
                    <a:solidFill>
                      <a:srgbClr val="D4773E"/>
                    </a:solidFill>
                    <a:ln w="9525">
                      <a:solidFill>
                        <a:srgbClr val="D4773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GRÁFICAS!$C$3:$C$6</c15:sqref>
                        </c15:formulaRef>
                      </c:ext>
                    </c:extLst>
                    <c:numCache>
                      <c:formatCode>0%</c:formatCode>
                      <c:ptCount val="4"/>
                      <c:pt idx="0">
                        <c:v>0.5</c:v>
                      </c:pt>
                      <c:pt idx="1">
                        <c:v>0.6</c:v>
                      </c:pt>
                      <c:pt idx="2">
                        <c:v>0.66666666666666663</c:v>
                      </c:pt>
                      <c:pt idx="3">
                        <c:v>0.33333333333333331</c:v>
                      </c:pt>
                    </c:numCache>
                  </c:numRef>
                </c:val>
                <c:smooth val="1"/>
                <c:extLst xmlns:c15="http://schemas.microsoft.com/office/drawing/2012/chart">
                  <c:ext xmlns:c16="http://schemas.microsoft.com/office/drawing/2014/chart" uri="{C3380CC4-5D6E-409C-BE32-E72D297353CC}">
                    <c16:uniqueId val="{00000002-2BC9-43AF-AD28-12BAACC5C4E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GRÁFICAS!$D$2</c15:sqref>
                        </c15:formulaRef>
                      </c:ext>
                    </c:extLst>
                    <c:strCache>
                      <c:ptCount val="1"/>
                      <c:pt idx="0">
                        <c:v>Faltas en etiquetado: Uso indebido de etiquetas y material distintivo de compañías productoras de aceites comestibles legales.</c:v>
                      </c:pt>
                    </c:strCache>
                  </c:strRef>
                </c:tx>
                <c:spPr>
                  <a:ln w="50800" cap="rnd">
                    <a:solidFill>
                      <a:srgbClr val="391189"/>
                    </a:solidFill>
                    <a:round/>
                  </a:ln>
                  <a:effectLst/>
                </c:spPr>
                <c:marker>
                  <c:symbol val="diamond"/>
                  <c:size val="50"/>
                  <c:spPr>
                    <a:solidFill>
                      <a:srgbClr val="391189"/>
                    </a:solidFill>
                    <a:ln w="9525">
                      <a:solidFill>
                        <a:srgbClr val="39118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GRÁFICAS!$D$3:$D$6</c15:sqref>
                        </c15:formulaRef>
                      </c:ext>
                    </c:extLst>
                    <c:numCache>
                      <c:formatCode>0%</c:formatCode>
                      <c:ptCount val="4"/>
                      <c:pt idx="0">
                        <c:v>0.625</c:v>
                      </c:pt>
                      <c:pt idx="1">
                        <c:v>0.5</c:v>
                      </c:pt>
                      <c:pt idx="2">
                        <c:v>0.5</c:v>
                      </c:pt>
                      <c:pt idx="3">
                        <c:v>0.77777777777777779</c:v>
                      </c:pt>
                    </c:numCache>
                  </c:numRef>
                </c:val>
                <c:smooth val="1"/>
                <c:extLst xmlns:c15="http://schemas.microsoft.com/office/drawing/2012/chart">
                  <c:ext xmlns:c16="http://schemas.microsoft.com/office/drawing/2014/chart" uri="{C3380CC4-5D6E-409C-BE32-E72D297353CC}">
                    <c16:uniqueId val="{00000003-2BC9-43AF-AD28-12BAACC5C4E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GRÁFICAS!$E$2</c15:sqref>
                        </c15:formulaRef>
                      </c:ext>
                    </c:extLst>
                    <c:strCache>
                      <c:ptCount val="1"/>
                      <c:pt idx="0">
                        <c:v>Contrabando: Comercialización ilegal de aceites comestibles a través de zonas fronterizas sin cumplir con los requisitos aduaneros y regulación vigente.</c:v>
                      </c:pt>
                    </c:strCache>
                  </c:strRef>
                </c:tx>
                <c:spPr>
                  <a:ln w="50800" cap="rnd">
                    <a:solidFill>
                      <a:srgbClr val="02743D"/>
                    </a:solidFill>
                    <a:round/>
                  </a:ln>
                  <a:effectLst/>
                </c:spPr>
                <c:marker>
                  <c:symbol val="diamond"/>
                  <c:size val="50"/>
                  <c:spPr>
                    <a:solidFill>
                      <a:srgbClr val="02743D"/>
                    </a:solidFill>
                    <a:ln w="9525">
                      <a:solidFill>
                        <a:srgbClr val="02743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GRÁFICAS!$E$3:$E$6</c15:sqref>
                        </c15:formulaRef>
                      </c:ext>
                    </c:extLst>
                    <c:numCache>
                      <c:formatCode>0%</c:formatCode>
                      <c:ptCount val="4"/>
                      <c:pt idx="0">
                        <c:v>0.5</c:v>
                      </c:pt>
                      <c:pt idx="1">
                        <c:v>0.6</c:v>
                      </c:pt>
                      <c:pt idx="2">
                        <c:v>0.66666666666666663</c:v>
                      </c:pt>
                      <c:pt idx="3">
                        <c:v>0.88888888888888884</c:v>
                      </c:pt>
                    </c:numCache>
                  </c:numRef>
                </c:val>
                <c:smooth val="1"/>
                <c:extLst xmlns:c15="http://schemas.microsoft.com/office/drawing/2012/chart">
                  <c:ext xmlns:c16="http://schemas.microsoft.com/office/drawing/2014/chart" uri="{C3380CC4-5D6E-409C-BE32-E72D297353CC}">
                    <c16:uniqueId val="{00000004-2BC9-43AF-AD28-12BAACC5C4E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GRÁFICAS!$F$2</c15:sqref>
                        </c15:formulaRef>
                      </c:ext>
                    </c:extLst>
                    <c:strCache>
                      <c:ptCount val="1"/>
                      <c:pt idx="0">
                        <c:v>Evasión o elusión de impuestos: Los productores o vendedores evitan el pago de impuestos aplicables a la producción y venta de aceites vegetales comestibles.</c:v>
                      </c:pt>
                    </c:strCache>
                  </c:strRef>
                </c:tx>
                <c:spPr>
                  <a:ln w="50800" cap="rnd">
                    <a:solidFill>
                      <a:srgbClr val="CDA51D"/>
                    </a:solidFill>
                    <a:round/>
                  </a:ln>
                  <a:effectLst/>
                </c:spPr>
                <c:marker>
                  <c:symbol val="diamond"/>
                  <c:size val="50"/>
                  <c:spPr>
                    <a:solidFill>
                      <a:srgbClr val="CDA51D"/>
                    </a:solidFill>
                    <a:ln w="9525">
                      <a:solidFill>
                        <a:srgbClr val="CDA51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GRÁFICAS!$F$3:$F$6</c15:sqref>
                        </c15:formulaRef>
                      </c:ext>
                    </c:extLst>
                    <c:numCache>
                      <c:formatCode>0%</c:formatCode>
                      <c:ptCount val="4"/>
                      <c:pt idx="0">
                        <c:v>0.75</c:v>
                      </c:pt>
                      <c:pt idx="1">
                        <c:v>1</c:v>
                      </c:pt>
                      <c:pt idx="2">
                        <c:v>1</c:v>
                      </c:pt>
                      <c:pt idx="3">
                        <c:v>0.88888888888888884</c:v>
                      </c:pt>
                    </c:numCache>
                  </c:numRef>
                </c:val>
                <c:smooth val="0"/>
                <c:extLst xmlns:c15="http://schemas.microsoft.com/office/drawing/2012/chart">
                  <c:ext xmlns:c16="http://schemas.microsoft.com/office/drawing/2014/chart" uri="{C3380CC4-5D6E-409C-BE32-E72D297353CC}">
                    <c16:uniqueId val="{00000005-2BC9-43AF-AD28-12BAACC5C4E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GRÁFICAS!$G$2</c15:sqref>
                        </c15:formulaRef>
                      </c:ext>
                    </c:extLst>
                    <c:strCache>
                      <c:ptCount val="1"/>
                      <c:pt idx="0">
                        <c:v>Engaño al consumidor: Consiste en realizar declaraciones falsas del producto en materia de calidad, cantidad, composición y demás información relevante para el consumidor.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GRÁFICAS!$A$3:$A$6</c15:sqref>
                        </c15:formulaRef>
                      </c:ext>
                    </c:extLst>
                    <c:strCache>
                      <c:ptCount val="4"/>
                      <c:pt idx="0">
                        <c:v>2023 I S</c:v>
                      </c:pt>
                      <c:pt idx="1">
                        <c:v>2024 I S</c:v>
                      </c:pt>
                      <c:pt idx="2">
                        <c:v>2024 II S</c:v>
                      </c:pt>
                      <c:pt idx="3">
                        <c:v>2025 I S</c:v>
                      </c:pt>
                    </c:strCache>
                  </c:strRef>
                </c:cat>
                <c:val>
                  <c:numRef>
                    <c:extLst xmlns:c15="http://schemas.microsoft.com/office/drawing/2012/chart">
                      <c:ext xmlns:c15="http://schemas.microsoft.com/office/drawing/2012/chart" uri="{02D57815-91ED-43cb-92C2-25804820EDAC}">
                        <c15:formulaRef>
                          <c15:sqref>GRÁFICAS!$G$3:$G$6</c15:sqref>
                        </c15:formulaRef>
                      </c:ext>
                    </c:extLst>
                    <c:numCache>
                      <c:formatCode>0%</c:formatCode>
                      <c:ptCount val="4"/>
                      <c:pt idx="0">
                        <c:v>1</c:v>
                      </c:pt>
                      <c:pt idx="1">
                        <c:v>0.8</c:v>
                      </c:pt>
                      <c:pt idx="2">
                        <c:v>0.75</c:v>
                      </c:pt>
                      <c:pt idx="3">
                        <c:v>0.66666666666666663</c:v>
                      </c:pt>
                    </c:numCache>
                  </c:numRef>
                </c:val>
                <c:smooth val="0"/>
                <c:extLst xmlns:c15="http://schemas.microsoft.com/office/drawing/2012/chart">
                  <c:ext xmlns:c16="http://schemas.microsoft.com/office/drawing/2014/chart" uri="{C3380CC4-5D6E-409C-BE32-E72D297353CC}">
                    <c16:uniqueId val="{00000000-2BC9-43AF-AD28-12BAACC5C4E7}"/>
                  </c:ext>
                </c:extLst>
              </c15:ser>
            </c15:filteredLineSeries>
          </c:ext>
        </c:extLst>
      </c:lineChart>
      <c:catAx>
        <c:axId val="1490209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19552"/>
        <c:crosses val="autoZero"/>
        <c:auto val="1"/>
        <c:lblAlgn val="ctr"/>
        <c:lblOffset val="100"/>
        <c:noMultiLvlLbl val="0"/>
      </c:catAx>
      <c:valAx>
        <c:axId val="1490219552"/>
        <c:scaling>
          <c:orientation val="minMax"/>
          <c:max val="1.1000000000000001"/>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O"/>
          </a:p>
        </c:txPr>
        <c:crossAx val="14902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sv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10.sv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28.sv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hyperlink" Target="http://www.asograsas.com" TargetMode="External"/><Relationship Id="rId4" Type="http://schemas.openxmlformats.org/officeDocument/2006/relationships/image" Target="../media/image8.sv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2D2D"/>
        </a:solidFill>
        <a:effectLst/>
      </p:bgPr>
    </p:bg>
    <p:spTree>
      <p:nvGrpSpPr>
        <p:cNvPr id="1" name=""/>
        <p:cNvGrpSpPr/>
        <p:nvPr/>
      </p:nvGrpSpPr>
      <p:grpSpPr>
        <a:xfrm>
          <a:off x="0" y="0"/>
          <a:ext cx="0" cy="0"/>
          <a:chOff x="0" y="0"/>
          <a:chExt cx="0" cy="0"/>
        </a:xfrm>
      </p:grpSpPr>
      <p:sp>
        <p:nvSpPr>
          <p:cNvPr id="2" name="Freeform 2"/>
          <p:cNvSpPr/>
          <p:nvPr/>
        </p:nvSpPr>
        <p:spPr>
          <a:xfrm>
            <a:off x="0" y="6123688"/>
            <a:ext cx="18288000" cy="4163312"/>
          </a:xfrm>
          <a:custGeom>
            <a:avLst/>
            <a:gdLst/>
            <a:ahLst/>
            <a:cxnLst/>
            <a:rect l="l" t="t" r="r" b="b"/>
            <a:pathLst>
              <a:path w="18288000" h="4163312">
                <a:moveTo>
                  <a:pt x="0" y="0"/>
                </a:moveTo>
                <a:lnTo>
                  <a:pt x="18288000" y="0"/>
                </a:lnTo>
                <a:lnTo>
                  <a:pt x="18288000" y="4163312"/>
                </a:lnTo>
                <a:lnTo>
                  <a:pt x="0" y="4163312"/>
                </a:lnTo>
                <a:lnTo>
                  <a:pt x="0" y="0"/>
                </a:lnTo>
                <a:close/>
              </a:path>
            </a:pathLst>
          </a:custGeom>
          <a:blipFill>
            <a:blip r:embed="rId2"/>
            <a:stretch>
              <a:fillRect t="-73693" b="-118618"/>
            </a:stretch>
          </a:blipFill>
        </p:spPr>
        <p:txBody>
          <a:bodyPr/>
          <a:lstStyle/>
          <a:p>
            <a:endParaRPr lang="es-CO" noProof="0" dirty="0"/>
          </a:p>
        </p:txBody>
      </p:sp>
      <p:sp>
        <p:nvSpPr>
          <p:cNvPr id="3" name="Freeform 3"/>
          <p:cNvSpPr/>
          <p:nvPr/>
        </p:nvSpPr>
        <p:spPr>
          <a:xfrm>
            <a:off x="673911" y="531574"/>
            <a:ext cx="5617095" cy="1891361"/>
          </a:xfrm>
          <a:custGeom>
            <a:avLst/>
            <a:gdLst/>
            <a:ahLst/>
            <a:cxnLst/>
            <a:rect l="l" t="t" r="r" b="b"/>
            <a:pathLst>
              <a:path w="5617095" h="1891361">
                <a:moveTo>
                  <a:pt x="0" y="0"/>
                </a:moveTo>
                <a:lnTo>
                  <a:pt x="5617095" y="0"/>
                </a:lnTo>
                <a:lnTo>
                  <a:pt x="5617095" y="1891361"/>
                </a:lnTo>
                <a:lnTo>
                  <a:pt x="0" y="1891361"/>
                </a:lnTo>
                <a:lnTo>
                  <a:pt x="0" y="0"/>
                </a:lnTo>
                <a:close/>
              </a:path>
            </a:pathLst>
          </a:custGeom>
          <a:blipFill>
            <a:blip r:embed="rId3">
              <a:extLst>
                <a:ext uri="{96DAC541-7B7A-43D3-8B79-37D633B846F1}">
                  <asvg:svgBlip xmlns:asvg="http://schemas.microsoft.com/office/drawing/2016/SVG/main" r:embed="rId4"/>
                </a:ext>
              </a:extLst>
            </a:blip>
            <a:stretch>
              <a:fillRect l="-69" r="-69"/>
            </a:stretch>
          </a:blipFill>
        </p:spPr>
        <p:txBody>
          <a:bodyPr/>
          <a:lstStyle/>
          <a:p>
            <a:endParaRPr lang="es-CO" noProof="0" dirty="0"/>
          </a:p>
        </p:txBody>
      </p:sp>
      <p:sp>
        <p:nvSpPr>
          <p:cNvPr id="4" name="Freeform 4"/>
          <p:cNvSpPr/>
          <p:nvPr/>
        </p:nvSpPr>
        <p:spPr>
          <a:xfrm>
            <a:off x="1391457" y="564350"/>
            <a:ext cx="4521096" cy="1259368"/>
          </a:xfrm>
          <a:custGeom>
            <a:avLst/>
            <a:gdLst/>
            <a:ahLst/>
            <a:cxnLst/>
            <a:rect l="l" t="t" r="r" b="b"/>
            <a:pathLst>
              <a:path w="4521096" h="1259368">
                <a:moveTo>
                  <a:pt x="0" y="0"/>
                </a:moveTo>
                <a:lnTo>
                  <a:pt x="4521096" y="0"/>
                </a:lnTo>
                <a:lnTo>
                  <a:pt x="4521096" y="1259367"/>
                </a:lnTo>
                <a:lnTo>
                  <a:pt x="0" y="1259367"/>
                </a:lnTo>
                <a:lnTo>
                  <a:pt x="0" y="0"/>
                </a:lnTo>
                <a:close/>
              </a:path>
            </a:pathLst>
          </a:custGeom>
          <a:blipFill>
            <a:blip r:embed="rId5"/>
            <a:stretch>
              <a:fillRect t="-50396" b="-51539"/>
            </a:stretch>
          </a:blipFill>
        </p:spPr>
        <p:txBody>
          <a:bodyPr/>
          <a:lstStyle/>
          <a:p>
            <a:endParaRPr lang="es-CO" noProof="0" dirty="0"/>
          </a:p>
        </p:txBody>
      </p:sp>
      <p:sp>
        <p:nvSpPr>
          <p:cNvPr id="5" name="Freeform 5"/>
          <p:cNvSpPr/>
          <p:nvPr/>
        </p:nvSpPr>
        <p:spPr>
          <a:xfrm>
            <a:off x="16081338" y="8534717"/>
            <a:ext cx="1532751" cy="1447166"/>
          </a:xfrm>
          <a:custGeom>
            <a:avLst/>
            <a:gdLst/>
            <a:ahLst/>
            <a:cxnLst/>
            <a:rect l="l" t="t" r="r" b="b"/>
            <a:pathLst>
              <a:path w="1532751" h="1447166">
                <a:moveTo>
                  <a:pt x="0" y="0"/>
                </a:moveTo>
                <a:lnTo>
                  <a:pt x="1532751" y="0"/>
                </a:lnTo>
                <a:lnTo>
                  <a:pt x="1532751" y="1447166"/>
                </a:lnTo>
                <a:lnTo>
                  <a:pt x="0" y="1447166"/>
                </a:lnTo>
                <a:lnTo>
                  <a:pt x="0" y="0"/>
                </a:lnTo>
                <a:close/>
              </a:path>
            </a:pathLst>
          </a:custGeom>
          <a:blipFill>
            <a:blip r:embed="rId6"/>
            <a:stretch>
              <a:fillRect/>
            </a:stretch>
          </a:blipFill>
        </p:spPr>
        <p:txBody>
          <a:bodyPr/>
          <a:lstStyle/>
          <a:p>
            <a:endParaRPr lang="es-CO" noProof="0" dirty="0"/>
          </a:p>
        </p:txBody>
      </p:sp>
      <p:sp>
        <p:nvSpPr>
          <p:cNvPr id="6" name="TextBox 6"/>
          <p:cNvSpPr txBox="1"/>
          <p:nvPr/>
        </p:nvSpPr>
        <p:spPr>
          <a:xfrm>
            <a:off x="673911" y="2403885"/>
            <a:ext cx="16940177" cy="2955846"/>
          </a:xfrm>
          <a:prstGeom prst="rect">
            <a:avLst/>
          </a:prstGeom>
        </p:spPr>
        <p:txBody>
          <a:bodyPr lIns="0" tIns="0" rIns="0" bIns="0" rtlCol="0" anchor="t">
            <a:spAutoFit/>
          </a:bodyPr>
          <a:lstStyle/>
          <a:p>
            <a:pPr algn="just">
              <a:lnSpc>
                <a:spcPts val="7588"/>
              </a:lnSpc>
            </a:pPr>
            <a:r>
              <a:rPr lang="es-CO" sz="6656" b="1" spc="73" noProof="0" dirty="0">
                <a:solidFill>
                  <a:srgbClr val="FFFFFF"/>
                </a:solidFill>
                <a:latin typeface="Poppins Bold"/>
                <a:ea typeface="Poppins Bold"/>
                <a:cs typeface="Poppins Bold"/>
                <a:sym typeface="Poppins Bold"/>
              </a:rPr>
              <a:t>ENCUESTA SEMESTRAL DE PERCEPCIÓN DE ILEGALIDAD EN EL SECTOR DE ACEITES Y GRASAS COMESTIBLES</a:t>
            </a:r>
          </a:p>
        </p:txBody>
      </p:sp>
      <p:sp>
        <p:nvSpPr>
          <p:cNvPr id="7" name="TextBox 7"/>
          <p:cNvSpPr txBox="1"/>
          <p:nvPr/>
        </p:nvSpPr>
        <p:spPr>
          <a:xfrm>
            <a:off x="9144000" y="850181"/>
            <a:ext cx="8462244" cy="592455"/>
          </a:xfrm>
          <a:prstGeom prst="rect">
            <a:avLst/>
          </a:prstGeom>
        </p:spPr>
        <p:txBody>
          <a:bodyPr lIns="0" tIns="0" rIns="0" bIns="0" rtlCol="0" anchor="t">
            <a:spAutoFit/>
          </a:bodyPr>
          <a:lstStyle/>
          <a:p>
            <a:pPr marL="0" lvl="0" indent="0" algn="r">
              <a:lnSpc>
                <a:spcPts val="4619"/>
              </a:lnSpc>
              <a:spcBef>
                <a:spcPct val="0"/>
              </a:spcBef>
            </a:pPr>
            <a:r>
              <a:rPr lang="es-CO" sz="3299" noProof="0" dirty="0">
                <a:solidFill>
                  <a:srgbClr val="FFFFFF"/>
                </a:solidFill>
                <a:latin typeface="Poppins"/>
                <a:ea typeface="Poppins"/>
                <a:cs typeface="Poppins"/>
                <a:sym typeface="Poppins"/>
              </a:rPr>
              <a:t>Resultados primer semestre de 2025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AutoShape 3"/>
          <p:cNvSpPr/>
          <p:nvPr/>
        </p:nvSpPr>
        <p:spPr>
          <a:xfrm>
            <a:off x="9144000" y="4870793"/>
            <a:ext cx="9144000" cy="5415243"/>
          </a:xfrm>
          <a:prstGeom prst="rect">
            <a:avLst/>
          </a:prstGeom>
          <a:solidFill>
            <a:srgbClr val="FFFFFF"/>
          </a:solidFill>
        </p:spPr>
        <p:txBody>
          <a:bodyPr/>
          <a:lstStyle/>
          <a:p>
            <a:endParaRPr lang="es-CO" noProof="0" dirty="0"/>
          </a:p>
        </p:txBody>
      </p:sp>
      <p:graphicFrame>
        <p:nvGraphicFramePr>
          <p:cNvPr id="15" name="Gráfico 14">
            <a:extLst>
              <a:ext uri="{FF2B5EF4-FFF2-40B4-BE49-F238E27FC236}">
                <a16:creationId xmlns:a16="http://schemas.microsoft.com/office/drawing/2014/main" id="{CF85BDB8-4407-208B-93BD-9B3D293AC172}"/>
              </a:ext>
            </a:extLst>
          </p:cNvPr>
          <p:cNvGraphicFramePr>
            <a:graphicFrameLocks/>
          </p:cNvGraphicFramePr>
          <p:nvPr>
            <p:extLst>
              <p:ext uri="{D42A27DB-BD31-4B8C-83A1-F6EECF244321}">
                <p14:modId xmlns:p14="http://schemas.microsoft.com/office/powerpoint/2010/main" val="2448293608"/>
              </p:ext>
            </p:extLst>
          </p:nvPr>
        </p:nvGraphicFramePr>
        <p:xfrm>
          <a:off x="9372600" y="5143500"/>
          <a:ext cx="8621499"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0" y="4871757"/>
            <a:ext cx="9144000" cy="5415243"/>
          </a:xfrm>
          <a:prstGeom prst="rect">
            <a:avLst/>
          </a:prstGeom>
          <a:solidFill>
            <a:srgbClr val="01357B"/>
          </a:solidFill>
        </p:spPr>
        <p:txBody>
          <a:bodyPr/>
          <a:lstStyle/>
          <a:p>
            <a:endParaRPr lang="es-CO" noProof="0" dirty="0"/>
          </a:p>
        </p:txBody>
      </p:sp>
      <p:sp>
        <p:nvSpPr>
          <p:cNvPr id="8" name="TextBox 8"/>
          <p:cNvSpPr txBox="1"/>
          <p:nvPr/>
        </p:nvSpPr>
        <p:spPr>
          <a:xfrm>
            <a:off x="894769" y="2228755"/>
            <a:ext cx="16711476" cy="1828058"/>
          </a:xfrm>
          <a:prstGeom prst="rect">
            <a:avLst/>
          </a:prstGeom>
        </p:spPr>
        <p:txBody>
          <a:bodyPr lIns="0" tIns="0" rIns="0" bIns="0" rtlCol="0" anchor="t">
            <a:spAutoFit/>
          </a:bodyPr>
          <a:lstStyle/>
          <a:p>
            <a:pPr algn="just">
              <a:lnSpc>
                <a:spcPts val="4802"/>
              </a:lnSpc>
            </a:pPr>
            <a:r>
              <a:rPr lang="es-CO" sz="4002" b="1" noProof="0" dirty="0">
                <a:solidFill>
                  <a:srgbClr val="000000"/>
                </a:solidFill>
                <a:latin typeface="Poppins Bold"/>
                <a:ea typeface="Poppins Bold"/>
                <a:cs typeface="Poppins Bold"/>
                <a:sym typeface="Poppins Bold"/>
              </a:rPr>
              <a:t>En los últimos 6 meses, ha evidenciado en el mercado de aceites y grasas comestibles colombiano alguna(s) de las siguientes prácticas ilegales:</a:t>
            </a:r>
          </a:p>
        </p:txBody>
      </p:sp>
      <p:sp>
        <p:nvSpPr>
          <p:cNvPr id="9" name="TextBox 9"/>
          <p:cNvSpPr txBox="1"/>
          <p:nvPr/>
        </p:nvSpPr>
        <p:spPr>
          <a:xfrm>
            <a:off x="9144000" y="878756"/>
            <a:ext cx="8462244" cy="457835"/>
          </a:xfrm>
          <a:prstGeom prst="rect">
            <a:avLst/>
          </a:prstGeom>
        </p:spPr>
        <p:txBody>
          <a:bodyPr lIns="0" tIns="0" rIns="0" bIns="0" rtlCol="0" anchor="t">
            <a:spAutoFit/>
          </a:bodyPr>
          <a:lstStyle/>
          <a:p>
            <a:pPr marL="0" lvl="0" indent="0" algn="r">
              <a:lnSpc>
                <a:spcPts val="3640"/>
              </a:lnSpc>
              <a:spcBef>
                <a:spcPct val="0"/>
              </a:spcBef>
            </a:pPr>
            <a:r>
              <a:rPr lang="es-CO" sz="2600" noProof="0" dirty="0">
                <a:solidFill>
                  <a:srgbClr val="000000"/>
                </a:solidFill>
                <a:latin typeface="Poppins"/>
                <a:ea typeface="Poppins"/>
                <a:cs typeface="Poppins"/>
                <a:sym typeface="Poppins"/>
              </a:rPr>
              <a:t>Resultados primer semestre de 2025 </a:t>
            </a:r>
          </a:p>
        </p:txBody>
      </p:sp>
      <p:grpSp>
        <p:nvGrpSpPr>
          <p:cNvPr id="10" name="Group 10"/>
          <p:cNvGrpSpPr/>
          <p:nvPr/>
        </p:nvGrpSpPr>
        <p:grpSpPr>
          <a:xfrm>
            <a:off x="894769" y="774485"/>
            <a:ext cx="3170495" cy="1063698"/>
            <a:chOff x="0" y="0"/>
            <a:chExt cx="4227326" cy="1418263"/>
          </a:xfrm>
        </p:grpSpPr>
        <p:sp>
          <p:nvSpPr>
            <p:cNvPr id="11" name="Freeform 11"/>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12" name="TextBox 12"/>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3" name="Freeform 13"/>
          <p:cNvSpPr/>
          <p:nvPr/>
        </p:nvSpPr>
        <p:spPr>
          <a:xfrm>
            <a:off x="1304838" y="85166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14" name="TextBox 14"/>
          <p:cNvSpPr txBox="1"/>
          <p:nvPr/>
        </p:nvSpPr>
        <p:spPr>
          <a:xfrm>
            <a:off x="585957" y="5410200"/>
            <a:ext cx="7768726" cy="3848100"/>
          </a:xfrm>
          <a:prstGeom prst="rect">
            <a:avLst/>
          </a:prstGeom>
        </p:spPr>
        <p:txBody>
          <a:bodyPr lIns="0" tIns="0" rIns="0" bIns="0" rtlCol="0" anchor="t">
            <a:spAutoFit/>
          </a:bodyPr>
          <a:lstStyle/>
          <a:p>
            <a:pPr algn="just">
              <a:lnSpc>
                <a:spcPts val="4814"/>
              </a:lnSpc>
            </a:pPr>
            <a:r>
              <a:rPr lang="es-CO" sz="4012" b="1" noProof="0" dirty="0">
                <a:solidFill>
                  <a:srgbClr val="FFFFFF"/>
                </a:solidFill>
                <a:latin typeface="Poppins Bold"/>
                <a:ea typeface="Poppins Bold"/>
                <a:cs typeface="Poppins Bold"/>
                <a:sym typeface="Poppins Bold"/>
              </a:rPr>
              <a:t>06. </a:t>
            </a:r>
          </a:p>
          <a:p>
            <a:pPr algn="just">
              <a:lnSpc>
                <a:spcPts val="3614"/>
              </a:lnSpc>
            </a:pPr>
            <a:endParaRPr lang="es-CO" sz="4012" b="1" noProof="0" dirty="0">
              <a:solidFill>
                <a:srgbClr val="FFFFFF"/>
              </a:solidFill>
              <a:latin typeface="Poppins Bold"/>
              <a:ea typeface="Poppins Bold"/>
              <a:cs typeface="Poppins Bold"/>
              <a:sym typeface="Poppins Bold"/>
            </a:endParaRPr>
          </a:p>
          <a:p>
            <a:pPr algn="just">
              <a:lnSpc>
                <a:spcPts val="3614"/>
              </a:lnSpc>
            </a:pPr>
            <a:r>
              <a:rPr lang="es-CO" sz="3012" b="1" noProof="0" dirty="0">
                <a:solidFill>
                  <a:srgbClr val="FFFFFF"/>
                </a:solidFill>
                <a:latin typeface="Poppins Bold"/>
                <a:ea typeface="Poppins Bold"/>
                <a:cs typeface="Poppins Bold"/>
                <a:sym typeface="Poppins Bold"/>
              </a:rPr>
              <a:t>Engaño al consumidor: </a:t>
            </a:r>
            <a:r>
              <a:rPr lang="es-CO" sz="3012" noProof="0" dirty="0">
                <a:solidFill>
                  <a:srgbClr val="FFFFFF"/>
                </a:solidFill>
                <a:latin typeface="Poppins"/>
                <a:ea typeface="Poppins"/>
                <a:cs typeface="Poppins"/>
                <a:sym typeface="Poppins"/>
              </a:rPr>
              <a:t>Consiste en realizar declaraciones falsas del producto en materia de calidad, cantidad, composición y demás información relevante para el consumidor.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AutoShape 3"/>
          <p:cNvSpPr/>
          <p:nvPr/>
        </p:nvSpPr>
        <p:spPr>
          <a:xfrm>
            <a:off x="9144000" y="4870793"/>
            <a:ext cx="9144000" cy="5415243"/>
          </a:xfrm>
          <a:prstGeom prst="rect">
            <a:avLst/>
          </a:prstGeom>
          <a:solidFill>
            <a:srgbClr val="FFFFFF"/>
          </a:solidFill>
        </p:spPr>
        <p:txBody>
          <a:bodyPr/>
          <a:lstStyle/>
          <a:p>
            <a:endParaRPr lang="es-CO" noProof="0" dirty="0"/>
          </a:p>
        </p:txBody>
      </p:sp>
      <p:graphicFrame>
        <p:nvGraphicFramePr>
          <p:cNvPr id="15" name="Gráfico 14">
            <a:extLst>
              <a:ext uri="{FF2B5EF4-FFF2-40B4-BE49-F238E27FC236}">
                <a16:creationId xmlns:a16="http://schemas.microsoft.com/office/drawing/2014/main" id="{FACEC315-7DE1-A001-5D66-C88BCE752880}"/>
              </a:ext>
            </a:extLst>
          </p:cNvPr>
          <p:cNvGraphicFramePr>
            <a:graphicFrameLocks/>
          </p:cNvGraphicFramePr>
          <p:nvPr>
            <p:extLst>
              <p:ext uri="{D42A27DB-BD31-4B8C-83A1-F6EECF244321}">
                <p14:modId xmlns:p14="http://schemas.microsoft.com/office/powerpoint/2010/main" val="3527496177"/>
              </p:ext>
            </p:extLst>
          </p:nvPr>
        </p:nvGraphicFramePr>
        <p:xfrm>
          <a:off x="9372600" y="5143500"/>
          <a:ext cx="8621499"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0" y="4871757"/>
            <a:ext cx="9144000" cy="5415243"/>
          </a:xfrm>
          <a:prstGeom prst="rect">
            <a:avLst/>
          </a:prstGeom>
          <a:solidFill>
            <a:srgbClr val="2E2D2D"/>
          </a:solidFill>
        </p:spPr>
        <p:txBody>
          <a:bodyPr/>
          <a:lstStyle/>
          <a:p>
            <a:endParaRPr lang="es-CO" noProof="0" dirty="0"/>
          </a:p>
        </p:txBody>
      </p:sp>
      <p:sp>
        <p:nvSpPr>
          <p:cNvPr id="8" name="TextBox 8"/>
          <p:cNvSpPr txBox="1"/>
          <p:nvPr/>
        </p:nvSpPr>
        <p:spPr>
          <a:xfrm>
            <a:off x="894769" y="2228755"/>
            <a:ext cx="16711476" cy="1828058"/>
          </a:xfrm>
          <a:prstGeom prst="rect">
            <a:avLst/>
          </a:prstGeom>
        </p:spPr>
        <p:txBody>
          <a:bodyPr lIns="0" tIns="0" rIns="0" bIns="0" rtlCol="0" anchor="t">
            <a:spAutoFit/>
          </a:bodyPr>
          <a:lstStyle/>
          <a:p>
            <a:pPr algn="just">
              <a:lnSpc>
                <a:spcPts val="4802"/>
              </a:lnSpc>
            </a:pPr>
            <a:r>
              <a:rPr lang="es-CO" sz="4002" b="1" noProof="0" dirty="0">
                <a:solidFill>
                  <a:srgbClr val="000000"/>
                </a:solidFill>
                <a:latin typeface="Poppins Bold"/>
                <a:ea typeface="Poppins Bold"/>
                <a:cs typeface="Poppins Bold"/>
                <a:sym typeface="Poppins Bold"/>
              </a:rPr>
              <a:t>En los últimos 6 meses, ha evidenciado en el mercado de aceites y grasas comestibles colombiano alguna(s) de las siguientes prácticas ilegales:</a:t>
            </a:r>
          </a:p>
        </p:txBody>
      </p:sp>
      <p:sp>
        <p:nvSpPr>
          <p:cNvPr id="9" name="TextBox 9"/>
          <p:cNvSpPr txBox="1"/>
          <p:nvPr/>
        </p:nvSpPr>
        <p:spPr>
          <a:xfrm>
            <a:off x="9144000" y="878756"/>
            <a:ext cx="8462244" cy="457835"/>
          </a:xfrm>
          <a:prstGeom prst="rect">
            <a:avLst/>
          </a:prstGeom>
        </p:spPr>
        <p:txBody>
          <a:bodyPr lIns="0" tIns="0" rIns="0" bIns="0" rtlCol="0" anchor="t">
            <a:spAutoFit/>
          </a:bodyPr>
          <a:lstStyle/>
          <a:p>
            <a:pPr marL="0" lvl="0" indent="0" algn="r">
              <a:lnSpc>
                <a:spcPts val="3640"/>
              </a:lnSpc>
              <a:spcBef>
                <a:spcPct val="0"/>
              </a:spcBef>
            </a:pPr>
            <a:r>
              <a:rPr lang="es-CO" sz="2600" noProof="0" dirty="0">
                <a:solidFill>
                  <a:srgbClr val="000000"/>
                </a:solidFill>
                <a:latin typeface="Poppins"/>
                <a:ea typeface="Poppins"/>
                <a:cs typeface="Poppins"/>
                <a:sym typeface="Poppins"/>
              </a:rPr>
              <a:t>Resultados primer semestre de 2025 </a:t>
            </a:r>
          </a:p>
        </p:txBody>
      </p:sp>
      <p:grpSp>
        <p:nvGrpSpPr>
          <p:cNvPr id="10" name="Group 10"/>
          <p:cNvGrpSpPr/>
          <p:nvPr/>
        </p:nvGrpSpPr>
        <p:grpSpPr>
          <a:xfrm>
            <a:off x="894769" y="774485"/>
            <a:ext cx="3170495" cy="1063698"/>
            <a:chOff x="0" y="0"/>
            <a:chExt cx="4227326" cy="1418263"/>
          </a:xfrm>
        </p:grpSpPr>
        <p:sp>
          <p:nvSpPr>
            <p:cNvPr id="11" name="Freeform 11"/>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12" name="TextBox 12"/>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3" name="Freeform 13"/>
          <p:cNvSpPr/>
          <p:nvPr/>
        </p:nvSpPr>
        <p:spPr>
          <a:xfrm>
            <a:off x="1304838" y="85166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14" name="TextBox 14"/>
          <p:cNvSpPr txBox="1"/>
          <p:nvPr/>
        </p:nvSpPr>
        <p:spPr>
          <a:xfrm>
            <a:off x="585957" y="5410200"/>
            <a:ext cx="7768726" cy="3390900"/>
          </a:xfrm>
          <a:prstGeom prst="rect">
            <a:avLst/>
          </a:prstGeom>
        </p:spPr>
        <p:txBody>
          <a:bodyPr lIns="0" tIns="0" rIns="0" bIns="0" rtlCol="0" anchor="t">
            <a:spAutoFit/>
          </a:bodyPr>
          <a:lstStyle/>
          <a:p>
            <a:pPr algn="just">
              <a:lnSpc>
                <a:spcPts val="4814"/>
              </a:lnSpc>
            </a:pPr>
            <a:r>
              <a:rPr lang="es-CO" sz="4012" b="1" noProof="0" dirty="0">
                <a:solidFill>
                  <a:srgbClr val="FFFFFF"/>
                </a:solidFill>
                <a:latin typeface="Poppins Bold"/>
                <a:ea typeface="Poppins Bold"/>
                <a:cs typeface="Poppins Bold"/>
                <a:sym typeface="Poppins Bold"/>
              </a:rPr>
              <a:t>07. </a:t>
            </a:r>
          </a:p>
          <a:p>
            <a:pPr algn="just">
              <a:lnSpc>
                <a:spcPts val="3614"/>
              </a:lnSpc>
            </a:pPr>
            <a:endParaRPr lang="es-CO" sz="4012" b="1" noProof="0" dirty="0">
              <a:solidFill>
                <a:srgbClr val="FFFFFF"/>
              </a:solidFill>
              <a:latin typeface="Poppins Bold"/>
              <a:ea typeface="Poppins Bold"/>
              <a:cs typeface="Poppins Bold"/>
              <a:sym typeface="Poppins Bold"/>
            </a:endParaRPr>
          </a:p>
          <a:p>
            <a:pPr algn="just">
              <a:lnSpc>
                <a:spcPts val="3614"/>
              </a:lnSpc>
            </a:pPr>
            <a:r>
              <a:rPr lang="es-CO" sz="3012" b="1" noProof="0" dirty="0">
                <a:solidFill>
                  <a:srgbClr val="FFFFFF"/>
                </a:solidFill>
                <a:latin typeface="Poppins Bold"/>
                <a:ea typeface="Poppins Bold"/>
                <a:cs typeface="Poppins Bold"/>
                <a:sym typeface="Poppins Bold"/>
              </a:rPr>
              <a:t>Hurto de materias primas y/o productos terminados: </a:t>
            </a:r>
            <a:r>
              <a:rPr lang="es-CO" sz="3012" noProof="0" dirty="0">
                <a:solidFill>
                  <a:srgbClr val="FFFFFF"/>
                </a:solidFill>
                <a:latin typeface="Poppins"/>
                <a:ea typeface="Poppins"/>
                <a:cs typeface="Poppins"/>
                <a:sym typeface="Poppins"/>
              </a:rPr>
              <a:t>hurto en  fábricas, almacenes o de medios de transporte es otro tipo de delito relacionado con este mercado.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4275397" cy="10287000"/>
          </a:xfrm>
          <a:custGeom>
            <a:avLst/>
            <a:gdLst/>
            <a:ahLst/>
            <a:cxnLst/>
            <a:rect l="l" t="t" r="r" b="b"/>
            <a:pathLst>
              <a:path w="4275397" h="10287000">
                <a:moveTo>
                  <a:pt x="0" y="0"/>
                </a:moveTo>
                <a:lnTo>
                  <a:pt x="4275397" y="0"/>
                </a:lnTo>
                <a:lnTo>
                  <a:pt x="4275397" y="10287000"/>
                </a:lnTo>
                <a:lnTo>
                  <a:pt x="0" y="10287000"/>
                </a:lnTo>
                <a:lnTo>
                  <a:pt x="0" y="0"/>
                </a:lnTo>
                <a:close/>
              </a:path>
            </a:pathLst>
          </a:custGeom>
          <a:blipFill>
            <a:blip r:embed="rId2"/>
            <a:stretch>
              <a:fillRect l="-49858" r="-1044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3" name="Group 3"/>
          <p:cNvGrpSpPr/>
          <p:nvPr/>
        </p:nvGrpSpPr>
        <p:grpSpPr>
          <a:xfrm>
            <a:off x="458994" y="9258300"/>
            <a:ext cx="3170495" cy="1063698"/>
            <a:chOff x="0" y="0"/>
            <a:chExt cx="4227326" cy="1418263"/>
          </a:xfrm>
        </p:grpSpPr>
        <p:sp>
          <p:nvSpPr>
            <p:cNvPr id="4" name="Freeform 4"/>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 name="TextBox 5"/>
            <p:cNvSpPr txBox="1"/>
            <p:nvPr/>
          </p:nvSpPr>
          <p:spPr>
            <a:xfrm>
              <a:off x="675404" y="153776"/>
              <a:ext cx="2876519" cy="635009"/>
            </a:xfrm>
            <a:prstGeom prst="rect">
              <a:avLst/>
            </a:prstGeom>
          </p:spPr>
          <p:txBody>
            <a:bodyPr lIns="0" tIns="0" rIns="0" bIns="0" rtlCol="0" anchor="t">
              <a:spAutoFit/>
            </a:bodyPr>
            <a:lstStyle/>
            <a:p>
              <a:pPr marL="0" marR="0" lvl="0" indent="0" algn="ctr" defTabSz="914400" rtl="0" eaLnBrk="1" fontAlgn="auto" latinLnBrk="0" hangingPunct="1">
                <a:lnSpc>
                  <a:spcPts val="3899"/>
                </a:lnSpc>
                <a:spcBef>
                  <a:spcPct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6" name="Freeform 6"/>
          <p:cNvSpPr/>
          <p:nvPr/>
        </p:nvSpPr>
        <p:spPr>
          <a:xfrm>
            <a:off x="869063" y="9335482"/>
            <a:ext cx="2529868" cy="590719"/>
          </a:xfrm>
          <a:custGeom>
            <a:avLst/>
            <a:gdLst/>
            <a:ahLst/>
            <a:cxnLst/>
            <a:rect l="l" t="t" r="r" b="b"/>
            <a:pathLst>
              <a:path w="2529868" h="590719">
                <a:moveTo>
                  <a:pt x="0" y="0"/>
                </a:moveTo>
                <a:lnTo>
                  <a:pt x="2529869" y="0"/>
                </a:lnTo>
                <a:lnTo>
                  <a:pt x="2529869" y="590719"/>
                </a:lnTo>
                <a:lnTo>
                  <a:pt x="0" y="590719"/>
                </a:lnTo>
                <a:lnTo>
                  <a:pt x="0" y="0"/>
                </a:lnTo>
                <a:close/>
              </a:path>
            </a:pathLst>
          </a:custGeom>
          <a:blipFill>
            <a:blip r:embed="rId5"/>
            <a:stretch>
              <a:fillRect t="-60121" b="-8078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Freeform 7"/>
          <p:cNvSpPr/>
          <p:nvPr/>
        </p:nvSpPr>
        <p:spPr>
          <a:xfrm>
            <a:off x="5058851" y="1207871"/>
            <a:ext cx="1014072" cy="945622"/>
          </a:xfrm>
          <a:custGeom>
            <a:avLst/>
            <a:gdLst/>
            <a:ahLst/>
            <a:cxnLst/>
            <a:rect l="l" t="t" r="r" b="b"/>
            <a:pathLst>
              <a:path w="1014072" h="945622">
                <a:moveTo>
                  <a:pt x="0" y="0"/>
                </a:moveTo>
                <a:lnTo>
                  <a:pt x="1014072" y="0"/>
                </a:lnTo>
                <a:lnTo>
                  <a:pt x="1014072" y="945622"/>
                </a:lnTo>
                <a:lnTo>
                  <a:pt x="0" y="9456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8" name="TextBox 8"/>
          <p:cNvSpPr txBox="1"/>
          <p:nvPr/>
        </p:nvSpPr>
        <p:spPr>
          <a:xfrm>
            <a:off x="6364986" y="1597236"/>
            <a:ext cx="10729081" cy="506998"/>
          </a:xfrm>
          <a:prstGeom prst="rect">
            <a:avLst/>
          </a:prstGeom>
        </p:spPr>
        <p:txBody>
          <a:bodyPr lIns="0" tIns="0" rIns="0" bIns="0" rtlCol="0" anchor="t">
            <a:spAutoFit/>
          </a:bodyPr>
          <a:lstStyle/>
          <a:p>
            <a:pPr marL="0" marR="0" lvl="0" indent="0" algn="l" defTabSz="914400" rtl="0" eaLnBrk="1" fontAlgn="auto" latinLnBrk="0" hangingPunct="1">
              <a:lnSpc>
                <a:spcPts val="4296"/>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C42626"/>
                </a:solidFill>
                <a:effectLst/>
                <a:uLnTx/>
                <a:uFillTx/>
                <a:latin typeface="Poppins Semi-Bold"/>
                <a:ea typeface="Poppins Semi-Bold"/>
                <a:cs typeface="Poppins Semi-Bold"/>
                <a:sym typeface="Poppins Semi-Bold"/>
              </a:rPr>
              <a:t>Las más mencionadas</a:t>
            </a:r>
          </a:p>
        </p:txBody>
      </p:sp>
      <p:sp>
        <p:nvSpPr>
          <p:cNvPr id="9" name="TextBox 9"/>
          <p:cNvSpPr txBox="1"/>
          <p:nvPr/>
        </p:nvSpPr>
        <p:spPr>
          <a:xfrm>
            <a:off x="6072923" y="53158"/>
            <a:ext cx="10024225" cy="1104479"/>
          </a:xfrm>
          <a:prstGeom prst="rect">
            <a:avLst/>
          </a:prstGeom>
        </p:spPr>
        <p:txBody>
          <a:bodyPr lIns="0" tIns="0" rIns="0" bIns="0" rtlCol="0" anchor="t">
            <a:spAutoFit/>
          </a:bodyPr>
          <a:lstStyle/>
          <a:p>
            <a:pPr marL="0" marR="0" lvl="0" indent="0" algn="l" defTabSz="914400" rtl="0" eaLnBrk="1" fontAlgn="auto" latinLnBrk="0" hangingPunct="1">
              <a:lnSpc>
                <a:spcPts val="8279"/>
              </a:lnSpc>
              <a:spcBef>
                <a:spcPts val="0"/>
              </a:spcBef>
              <a:spcAft>
                <a:spcPts val="0"/>
              </a:spcAft>
              <a:buClrTx/>
              <a:buSzTx/>
              <a:buFontTx/>
              <a:buNone/>
              <a:tabLst/>
              <a:defRPr/>
            </a:pPr>
            <a:r>
              <a:rPr kumimoji="0" lang="es-CO" sz="6899" b="1"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Otras preocupaciones</a:t>
            </a:r>
          </a:p>
        </p:txBody>
      </p:sp>
      <p:sp>
        <p:nvSpPr>
          <p:cNvPr id="10" name="TextBox 10"/>
          <p:cNvSpPr txBox="1"/>
          <p:nvPr/>
        </p:nvSpPr>
        <p:spPr>
          <a:xfrm>
            <a:off x="6449975" y="2385204"/>
            <a:ext cx="9935461" cy="372666"/>
          </a:xfrm>
          <a:prstGeom prst="rect">
            <a:avLst/>
          </a:prstGeom>
        </p:spPr>
        <p:txBody>
          <a:bodyPr lIns="0" tIns="0" rIns="0" bIns="0" rtlCol="0" anchor="t">
            <a:spAutoFit/>
          </a:bodyPr>
          <a:lstStyle/>
          <a:p>
            <a:pPr marL="342900" marR="0" lvl="0" indent="-342900" algn="just" defTabSz="914400" rtl="0" eaLnBrk="1" fontAlgn="auto" latinLnBrk="0" hangingPunct="1">
              <a:lnSpc>
                <a:spcPts val="3046"/>
              </a:lnSpc>
              <a:spcBef>
                <a:spcPts val="0"/>
              </a:spcBef>
              <a:spcAft>
                <a:spcPts val="0"/>
              </a:spcAft>
              <a:buClrTx/>
              <a:buSzTx/>
              <a:buFont typeface="Arial" panose="020B0604020202020204" pitchFamily="34" charset="0"/>
              <a:buChar char="•"/>
              <a:tabLst/>
              <a:defRPr/>
            </a:pPr>
            <a:r>
              <a:rPr kumimoji="0" lang="es-CO" sz="2000" b="1" i="0" u="none" strike="noStrike" kern="1200" cap="none" spc="39" normalizeH="0" baseline="0" noProof="0" dirty="0">
                <a:ln>
                  <a:noFill/>
                </a:ln>
                <a:solidFill>
                  <a:srgbClr val="000000"/>
                </a:solidFill>
                <a:effectLst/>
                <a:uLnTx/>
                <a:uFillTx/>
                <a:latin typeface="Poppins Bold"/>
                <a:ea typeface="Poppins Bold"/>
                <a:cs typeface="Poppins Bold"/>
                <a:sym typeface="Poppins Bold"/>
              </a:rPr>
              <a:t>IVA diferencial (aceite crudo 5 % vs refinado 19 %)</a:t>
            </a:r>
          </a:p>
        </p:txBody>
      </p:sp>
      <p:sp>
        <p:nvSpPr>
          <p:cNvPr id="11" name="TextBox 11"/>
          <p:cNvSpPr txBox="1"/>
          <p:nvPr/>
        </p:nvSpPr>
        <p:spPr>
          <a:xfrm>
            <a:off x="6449976" y="2930400"/>
            <a:ext cx="10644091" cy="711972"/>
          </a:xfrm>
          <a:prstGeom prst="rect">
            <a:avLst/>
          </a:prstGeom>
        </p:spPr>
        <p:txBody>
          <a:bodyPr wrap="square" lIns="0" tIns="0" rIns="0" bIns="0" rtlCol="0" anchor="t">
            <a:spAutoFit/>
          </a:bodyPr>
          <a:lstStyle/>
          <a:p>
            <a:pPr marL="0" marR="0" lvl="0" indent="0" algn="just" defTabSz="914400" rtl="0" eaLnBrk="1" fontAlgn="auto" latinLnBrk="0" hangingPunct="1">
              <a:lnSpc>
                <a:spcPts val="2783"/>
              </a:lnSpc>
              <a:spcBef>
                <a:spcPts val="0"/>
              </a:spcBef>
              <a:spcAft>
                <a:spcPts val="0"/>
              </a:spcAft>
              <a:buClrTx/>
              <a:buSzTx/>
              <a:buFontTx/>
              <a:buNone/>
              <a:tabLst/>
              <a:defRPr/>
            </a:pPr>
            <a:r>
              <a:rPr kumimoji="0" lang="es-MX" sz="2000" b="0" i="0" u="none" strike="noStrike" kern="1200" cap="none" spc="36" normalizeH="0" baseline="0" noProof="0" dirty="0">
                <a:ln>
                  <a:noFill/>
                </a:ln>
                <a:solidFill>
                  <a:srgbClr val="000000"/>
                </a:solidFill>
                <a:effectLst/>
                <a:uLnTx/>
                <a:uFillTx/>
                <a:latin typeface="Poppins"/>
                <a:ea typeface="Poppins"/>
                <a:cs typeface="Poppins"/>
                <a:sym typeface="Poppins"/>
              </a:rPr>
              <a:t>aprovechamiento del diferencial entre crudos y refinados para reducir costos de forma ilegal.</a:t>
            </a:r>
            <a:endParaRPr kumimoji="0" lang="es-CO" sz="2000" b="0" i="0" u="none" strike="noStrike" kern="1200" cap="none" spc="36" normalizeH="0" baseline="0" noProof="0" dirty="0">
              <a:ln>
                <a:noFill/>
              </a:ln>
              <a:solidFill>
                <a:srgbClr val="000000"/>
              </a:solidFill>
              <a:effectLst/>
              <a:uLnTx/>
              <a:uFillTx/>
              <a:latin typeface="Poppins"/>
              <a:ea typeface="Poppins"/>
              <a:cs typeface="Poppins"/>
              <a:sym typeface="Poppins"/>
            </a:endParaRPr>
          </a:p>
        </p:txBody>
      </p:sp>
      <p:sp>
        <p:nvSpPr>
          <p:cNvPr id="13" name="TextBox 13"/>
          <p:cNvSpPr txBox="1"/>
          <p:nvPr/>
        </p:nvSpPr>
        <p:spPr>
          <a:xfrm>
            <a:off x="6460651" y="3838780"/>
            <a:ext cx="9935461" cy="372666"/>
          </a:xfrm>
          <a:prstGeom prst="rect">
            <a:avLst/>
          </a:prstGeom>
        </p:spPr>
        <p:txBody>
          <a:bodyPr wrap="square" lIns="0" tIns="0" rIns="0" bIns="0" rtlCol="0" anchor="t">
            <a:spAutoFit/>
          </a:bodyPr>
          <a:lstStyle/>
          <a:p>
            <a:pPr marL="342900" marR="0" lvl="0" indent="-342900" algn="just" defTabSz="914400" rtl="0" eaLnBrk="1" fontAlgn="auto" latinLnBrk="0" hangingPunct="1">
              <a:lnSpc>
                <a:spcPts val="3046"/>
              </a:lnSpc>
              <a:spcBef>
                <a:spcPts val="0"/>
              </a:spcBef>
              <a:spcAft>
                <a:spcPts val="0"/>
              </a:spcAft>
              <a:buClrTx/>
              <a:buSzTx/>
              <a:buFont typeface="Arial" panose="020B0604020202020204" pitchFamily="34" charset="0"/>
              <a:buChar char="•"/>
              <a:tabLst/>
              <a:defRPr/>
            </a:pPr>
            <a:r>
              <a:rPr kumimoji="0" lang="es-CO" sz="2000" b="1" i="0" u="none" strike="noStrike" kern="1200" cap="none" spc="39" normalizeH="0" baseline="0" noProof="0" dirty="0">
                <a:ln>
                  <a:noFill/>
                </a:ln>
                <a:solidFill>
                  <a:srgbClr val="000000"/>
                </a:solidFill>
                <a:effectLst/>
                <a:uLnTx/>
                <a:uFillTx/>
                <a:latin typeface="Poppins Bold"/>
                <a:ea typeface="Poppins Bold"/>
                <a:cs typeface="Poppins Bold"/>
                <a:sym typeface="Poppins Bold"/>
              </a:rPr>
              <a:t>Modalidad crudo–maquila</a:t>
            </a:r>
          </a:p>
        </p:txBody>
      </p:sp>
      <p:sp>
        <p:nvSpPr>
          <p:cNvPr id="14" name="TextBox 14"/>
          <p:cNvSpPr txBox="1"/>
          <p:nvPr/>
        </p:nvSpPr>
        <p:spPr>
          <a:xfrm>
            <a:off x="6449975" y="4234300"/>
            <a:ext cx="10644091" cy="705193"/>
          </a:xfrm>
          <a:prstGeom prst="rect">
            <a:avLst/>
          </a:prstGeom>
        </p:spPr>
        <p:txBody>
          <a:bodyPr wrap="square" lIns="0" tIns="0" rIns="0" bIns="0" rtlCol="0" anchor="t">
            <a:spAutoFit/>
          </a:bodyPr>
          <a:lstStyle/>
          <a:p>
            <a:pPr marL="0" marR="0" lvl="0" indent="0" algn="just" defTabSz="914400" rtl="0" eaLnBrk="1" fontAlgn="auto" latinLnBrk="0" hangingPunct="1">
              <a:lnSpc>
                <a:spcPts val="2783"/>
              </a:lnSpc>
              <a:spcBef>
                <a:spcPct val="0"/>
              </a:spcBef>
              <a:spcAft>
                <a:spcPts val="0"/>
              </a:spcAft>
              <a:buClrTx/>
              <a:buSzTx/>
              <a:buFontTx/>
              <a:buNone/>
              <a:tabLst/>
              <a:defRPr/>
            </a:pPr>
            <a:r>
              <a:rPr kumimoji="0" lang="es-MX" sz="2000" b="0" i="0" u="none" strike="noStrike" kern="1200" cap="none" spc="36" normalizeH="0" baseline="0" noProof="0" dirty="0">
                <a:ln>
                  <a:noFill/>
                </a:ln>
                <a:solidFill>
                  <a:srgbClr val="000000"/>
                </a:solidFill>
                <a:effectLst/>
                <a:uLnTx/>
                <a:uFillTx/>
                <a:latin typeface="Poppins"/>
                <a:ea typeface="Poppins"/>
                <a:cs typeface="Poppins"/>
                <a:sym typeface="Poppins"/>
              </a:rPr>
              <a:t>Aumento de la comercialización de aceite en esta modalidad, que afecta la competitividad del sector formal</a:t>
            </a:r>
            <a:r>
              <a:rPr kumimoji="0" lang="es-CO" sz="2000" b="0" i="0" u="none" strike="noStrike" kern="1200" cap="none" spc="36" normalizeH="0" baseline="0" noProof="0" dirty="0">
                <a:ln>
                  <a:noFill/>
                </a:ln>
                <a:solidFill>
                  <a:srgbClr val="000000"/>
                </a:solidFill>
                <a:effectLst/>
                <a:uLnTx/>
                <a:uFillTx/>
                <a:latin typeface="Poppins"/>
                <a:ea typeface="Poppins"/>
                <a:cs typeface="Poppins"/>
                <a:sym typeface="Poppins"/>
              </a:rPr>
              <a:t>.</a:t>
            </a:r>
          </a:p>
        </p:txBody>
      </p:sp>
      <p:sp>
        <p:nvSpPr>
          <p:cNvPr id="16" name="Freeform 16"/>
          <p:cNvSpPr/>
          <p:nvPr/>
        </p:nvSpPr>
        <p:spPr>
          <a:xfrm>
            <a:off x="5058851" y="5104402"/>
            <a:ext cx="1014072" cy="945622"/>
          </a:xfrm>
          <a:custGeom>
            <a:avLst/>
            <a:gdLst/>
            <a:ahLst/>
            <a:cxnLst/>
            <a:rect l="l" t="t" r="r" b="b"/>
            <a:pathLst>
              <a:path w="1014072" h="945622">
                <a:moveTo>
                  <a:pt x="0" y="0"/>
                </a:moveTo>
                <a:lnTo>
                  <a:pt x="1014072" y="0"/>
                </a:lnTo>
                <a:lnTo>
                  <a:pt x="1014072" y="945623"/>
                </a:lnTo>
                <a:lnTo>
                  <a:pt x="0" y="9456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7" name="TextBox 17"/>
          <p:cNvSpPr txBox="1"/>
          <p:nvPr/>
        </p:nvSpPr>
        <p:spPr>
          <a:xfrm>
            <a:off x="6364986" y="5493767"/>
            <a:ext cx="10729081" cy="506998"/>
          </a:xfrm>
          <a:prstGeom prst="rect">
            <a:avLst/>
          </a:prstGeom>
        </p:spPr>
        <p:txBody>
          <a:bodyPr lIns="0" tIns="0" rIns="0" bIns="0" rtlCol="0" anchor="t">
            <a:spAutoFit/>
          </a:bodyPr>
          <a:lstStyle/>
          <a:p>
            <a:pPr marL="0" marR="0" lvl="0" indent="0" algn="l" defTabSz="914400" rtl="0" eaLnBrk="1" fontAlgn="auto" latinLnBrk="0" hangingPunct="1">
              <a:lnSpc>
                <a:spcPts val="4296"/>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Otras preocupaciones</a:t>
            </a:r>
          </a:p>
        </p:txBody>
      </p:sp>
      <p:sp>
        <p:nvSpPr>
          <p:cNvPr id="18" name="TextBox 18"/>
          <p:cNvSpPr txBox="1"/>
          <p:nvPr/>
        </p:nvSpPr>
        <p:spPr>
          <a:xfrm>
            <a:off x="6538385" y="6249629"/>
            <a:ext cx="10555682" cy="372666"/>
          </a:xfrm>
          <a:prstGeom prst="rect">
            <a:avLst/>
          </a:prstGeom>
        </p:spPr>
        <p:txBody>
          <a:bodyPr lIns="0" tIns="0" rIns="0" bIns="0" rtlCol="0" anchor="t">
            <a:spAutoFit/>
          </a:bodyPr>
          <a:lstStyle/>
          <a:p>
            <a:pPr marL="342900" marR="0" lvl="0" indent="-342900" algn="just" defTabSz="914400" rtl="0" eaLnBrk="1" fontAlgn="auto" latinLnBrk="0" hangingPunct="1">
              <a:lnSpc>
                <a:spcPts val="3046"/>
              </a:lnSpc>
              <a:spcBef>
                <a:spcPts val="0"/>
              </a:spcBef>
              <a:spcAft>
                <a:spcPts val="0"/>
              </a:spcAft>
              <a:buClrTx/>
              <a:buSzTx/>
              <a:buFont typeface="Arial" panose="020B0604020202020204" pitchFamily="34" charset="0"/>
              <a:buChar char="•"/>
              <a:tabLst/>
              <a:defRPr/>
            </a:pPr>
            <a:r>
              <a:rPr kumimoji="0" lang="es-MX" sz="2000" b="1" i="0" u="none" strike="noStrike" kern="1200" cap="none" spc="39" normalizeH="0" baseline="0" noProof="0" dirty="0">
                <a:ln>
                  <a:noFill/>
                </a:ln>
                <a:solidFill>
                  <a:srgbClr val="000000"/>
                </a:solidFill>
                <a:effectLst/>
                <a:uLnTx/>
                <a:uFillTx/>
                <a:latin typeface="Poppins Bold"/>
                <a:ea typeface="Poppins Bold"/>
                <a:cs typeface="Poppins Bold"/>
                <a:sym typeface="Poppins Bold"/>
              </a:rPr>
              <a:t>Acción insuficiente de los entes de control</a:t>
            </a:r>
            <a:endParaRPr kumimoji="0" lang="es-CO" sz="2000" b="1" i="0" u="none" strike="noStrike" kern="1200" cap="none" spc="39" normalizeH="0" baseline="0" noProof="0" dirty="0">
              <a:ln>
                <a:noFill/>
              </a:ln>
              <a:solidFill>
                <a:srgbClr val="000000"/>
              </a:solidFill>
              <a:effectLst/>
              <a:uLnTx/>
              <a:uFillTx/>
              <a:latin typeface="Poppins Bold"/>
              <a:ea typeface="Poppins Bold"/>
              <a:cs typeface="Poppins Bold"/>
              <a:sym typeface="Poppins Bold"/>
            </a:endParaRPr>
          </a:p>
        </p:txBody>
      </p:sp>
      <p:sp>
        <p:nvSpPr>
          <p:cNvPr id="19" name="TextBox 19"/>
          <p:cNvSpPr txBox="1"/>
          <p:nvPr/>
        </p:nvSpPr>
        <p:spPr>
          <a:xfrm>
            <a:off x="6449975" y="6587340"/>
            <a:ext cx="10644091" cy="712934"/>
          </a:xfrm>
          <a:prstGeom prst="rect">
            <a:avLst/>
          </a:prstGeom>
        </p:spPr>
        <p:txBody>
          <a:bodyPr wrap="square" lIns="0" tIns="0" rIns="0" bIns="0" rtlCol="0" anchor="t">
            <a:spAutoFit/>
          </a:bodyPr>
          <a:lstStyle/>
          <a:p>
            <a:pPr marL="0" marR="0" lvl="0" indent="0" algn="just" defTabSz="914400" rtl="0" eaLnBrk="1" fontAlgn="auto" latinLnBrk="0" hangingPunct="1">
              <a:lnSpc>
                <a:spcPts val="2784"/>
              </a:lnSpc>
              <a:spcBef>
                <a:spcPts val="0"/>
              </a:spcBef>
              <a:spcAft>
                <a:spcPts val="0"/>
              </a:spcAft>
              <a:buClrTx/>
              <a:buSzTx/>
              <a:buFontTx/>
              <a:buNone/>
              <a:tabLst/>
              <a:defRPr/>
            </a:pPr>
            <a:r>
              <a:rPr kumimoji="0" lang="es-MX" sz="2000" b="0" i="0" u="none" strike="noStrike" kern="1200" cap="none" spc="36" normalizeH="0" baseline="0" noProof="0" dirty="0">
                <a:ln>
                  <a:noFill/>
                </a:ln>
                <a:solidFill>
                  <a:srgbClr val="000000"/>
                </a:solidFill>
                <a:effectLst/>
                <a:uLnTx/>
                <a:uFillTx/>
                <a:latin typeface="Poppins"/>
                <a:ea typeface="Poppins"/>
                <a:cs typeface="Poppins"/>
                <a:sym typeface="Poppins"/>
              </a:rPr>
              <a:t>Se percibe mayor vigilancia sobre empresas formales que sobre las informales, que operan con múltiples infracciones.</a:t>
            </a:r>
            <a:endParaRPr kumimoji="0" lang="es-CO" sz="2000" b="0" i="0" u="none" strike="noStrike" kern="1200" cap="none" spc="36" normalizeH="0" baseline="0" noProof="0" dirty="0">
              <a:ln>
                <a:noFill/>
              </a:ln>
              <a:solidFill>
                <a:srgbClr val="000000"/>
              </a:solidFill>
              <a:effectLst/>
              <a:uLnTx/>
              <a:uFillTx/>
              <a:latin typeface="Poppins"/>
              <a:ea typeface="Poppins"/>
              <a:cs typeface="Poppins"/>
              <a:sym typeface="Poppins"/>
            </a:endParaRPr>
          </a:p>
        </p:txBody>
      </p:sp>
      <p:sp>
        <p:nvSpPr>
          <p:cNvPr id="21" name="TextBox 21"/>
          <p:cNvSpPr txBox="1"/>
          <p:nvPr/>
        </p:nvSpPr>
        <p:spPr>
          <a:xfrm>
            <a:off x="6453395" y="7510462"/>
            <a:ext cx="9935461" cy="372666"/>
          </a:xfrm>
          <a:prstGeom prst="rect">
            <a:avLst/>
          </a:prstGeom>
        </p:spPr>
        <p:txBody>
          <a:bodyPr lIns="0" tIns="0" rIns="0" bIns="0" rtlCol="0" anchor="t">
            <a:spAutoFit/>
          </a:bodyPr>
          <a:lstStyle/>
          <a:p>
            <a:pPr marL="342900" marR="0" lvl="0" indent="-342900" algn="just" defTabSz="914400" rtl="0" eaLnBrk="1" fontAlgn="auto" latinLnBrk="0" hangingPunct="1">
              <a:lnSpc>
                <a:spcPts val="3046"/>
              </a:lnSpc>
              <a:spcBef>
                <a:spcPts val="0"/>
              </a:spcBef>
              <a:spcAft>
                <a:spcPts val="0"/>
              </a:spcAft>
              <a:buClrTx/>
              <a:buSzTx/>
              <a:buFont typeface="Arial" panose="020B0604020202020204" pitchFamily="34" charset="0"/>
              <a:buChar char="•"/>
              <a:tabLst/>
              <a:defRPr/>
            </a:pPr>
            <a:r>
              <a:rPr kumimoji="0" lang="es-CO" sz="2000" b="1" i="0" u="none" strike="noStrike" kern="1200" cap="none" spc="39" normalizeH="0" baseline="0" noProof="0" dirty="0">
                <a:ln>
                  <a:noFill/>
                </a:ln>
                <a:solidFill>
                  <a:srgbClr val="000000"/>
                </a:solidFill>
                <a:effectLst/>
                <a:uLnTx/>
                <a:uFillTx/>
                <a:latin typeface="Poppins Bold"/>
                <a:ea typeface="Poppins Bold"/>
                <a:cs typeface="Poppins Bold"/>
                <a:sym typeface="Poppins Bold"/>
              </a:rPr>
              <a:t>Competencia desleal</a:t>
            </a:r>
          </a:p>
        </p:txBody>
      </p:sp>
      <p:sp>
        <p:nvSpPr>
          <p:cNvPr id="22" name="TextBox 22"/>
          <p:cNvSpPr txBox="1"/>
          <p:nvPr/>
        </p:nvSpPr>
        <p:spPr>
          <a:xfrm>
            <a:off x="6453395" y="7983596"/>
            <a:ext cx="10640671" cy="699547"/>
          </a:xfrm>
          <a:prstGeom prst="rect">
            <a:avLst/>
          </a:prstGeom>
        </p:spPr>
        <p:txBody>
          <a:bodyPr wrap="square" lIns="0" tIns="0" rIns="0" bIns="0" rtlCol="0" anchor="t">
            <a:spAutoFit/>
          </a:bodyPr>
          <a:lstStyle/>
          <a:p>
            <a:pPr marL="0" marR="0" lvl="0" indent="0" algn="just" defTabSz="914400" rtl="0" eaLnBrk="1" fontAlgn="auto" latinLnBrk="0" hangingPunct="1">
              <a:lnSpc>
                <a:spcPts val="2784"/>
              </a:lnSpc>
              <a:spcBef>
                <a:spcPct val="0"/>
              </a:spcBef>
              <a:spcAft>
                <a:spcPts val="0"/>
              </a:spcAft>
              <a:buClrTx/>
              <a:buSzTx/>
              <a:buFontTx/>
              <a:buNone/>
              <a:tabLst/>
              <a:defRPr/>
            </a:pPr>
            <a:r>
              <a:rPr kumimoji="0" lang="es-MX" sz="2000" b="0" i="0" u="none" strike="noStrike" kern="1200" cap="none" spc="36" normalizeH="0" baseline="0" noProof="0" dirty="0">
                <a:ln>
                  <a:noFill/>
                </a:ln>
                <a:solidFill>
                  <a:srgbClr val="000000"/>
                </a:solidFill>
                <a:effectLst/>
                <a:uLnTx/>
                <a:uFillTx/>
                <a:latin typeface="Poppins"/>
                <a:ea typeface="Poppins"/>
                <a:cs typeface="Poppins"/>
                <a:sym typeface="Poppins"/>
              </a:rPr>
              <a:t>La informalidad genera menores costos tributarios, ausencia de controles de inocuidad y riesgos para la salud pública.</a:t>
            </a:r>
            <a:endParaRPr kumimoji="0" lang="es-CO" sz="2000" b="0" i="0" u="none" strike="noStrike" kern="1200" cap="none" spc="36" normalizeH="0" baseline="0" noProof="0" dirty="0">
              <a:ln>
                <a:noFill/>
              </a:ln>
              <a:solidFill>
                <a:srgbClr val="000000"/>
              </a:solidFill>
              <a:effectLst/>
              <a:uLnTx/>
              <a:uFillTx/>
              <a:latin typeface="Poppins"/>
              <a:ea typeface="Poppins"/>
              <a:cs typeface="Poppins"/>
              <a:sym typeface="Poppins"/>
            </a:endParaRPr>
          </a:p>
        </p:txBody>
      </p:sp>
      <p:sp>
        <p:nvSpPr>
          <p:cNvPr id="24" name="TextBox 21">
            <a:extLst>
              <a:ext uri="{FF2B5EF4-FFF2-40B4-BE49-F238E27FC236}">
                <a16:creationId xmlns:a16="http://schemas.microsoft.com/office/drawing/2014/main" id="{F6EDFDFC-42C7-E6C8-907B-86871D48B128}"/>
              </a:ext>
            </a:extLst>
          </p:cNvPr>
          <p:cNvSpPr txBox="1"/>
          <p:nvPr/>
        </p:nvSpPr>
        <p:spPr>
          <a:xfrm>
            <a:off x="6460651" y="8853033"/>
            <a:ext cx="9935461" cy="372666"/>
          </a:xfrm>
          <a:prstGeom prst="rect">
            <a:avLst/>
          </a:prstGeom>
        </p:spPr>
        <p:txBody>
          <a:bodyPr lIns="0" tIns="0" rIns="0" bIns="0" rtlCol="0" anchor="t">
            <a:spAutoFit/>
          </a:bodyPr>
          <a:lstStyle/>
          <a:p>
            <a:pPr marL="342900" marR="0" lvl="0" indent="-342900" algn="just" defTabSz="914400" rtl="0" eaLnBrk="1" fontAlgn="auto" latinLnBrk="0" hangingPunct="1">
              <a:lnSpc>
                <a:spcPts val="3046"/>
              </a:lnSpc>
              <a:spcBef>
                <a:spcPts val="0"/>
              </a:spcBef>
              <a:spcAft>
                <a:spcPts val="0"/>
              </a:spcAft>
              <a:buClrTx/>
              <a:buSzTx/>
              <a:buFont typeface="Arial" panose="020B0604020202020204" pitchFamily="34" charset="0"/>
              <a:buChar char="•"/>
              <a:tabLst/>
              <a:defRPr/>
            </a:pPr>
            <a:r>
              <a:rPr kumimoji="0" lang="es-CO" sz="2000" b="1" i="0" u="none" strike="noStrike" kern="1200" cap="none" spc="39" normalizeH="0" baseline="0" noProof="0" dirty="0">
                <a:ln>
                  <a:noFill/>
                </a:ln>
                <a:solidFill>
                  <a:srgbClr val="000000"/>
                </a:solidFill>
                <a:effectLst/>
                <a:uLnTx/>
                <a:uFillTx/>
                <a:latin typeface="Poppins Bold"/>
                <a:ea typeface="Poppins Bold"/>
                <a:cs typeface="Poppins Bold"/>
                <a:sym typeface="Poppins Bold"/>
              </a:rPr>
              <a:t>Presión por importaciones</a:t>
            </a:r>
          </a:p>
        </p:txBody>
      </p:sp>
      <p:sp>
        <p:nvSpPr>
          <p:cNvPr id="25" name="TextBox 22">
            <a:extLst>
              <a:ext uri="{FF2B5EF4-FFF2-40B4-BE49-F238E27FC236}">
                <a16:creationId xmlns:a16="http://schemas.microsoft.com/office/drawing/2014/main" id="{488EA60F-1D2E-54B6-C2BB-A2E6ACDC19A9}"/>
              </a:ext>
            </a:extLst>
          </p:cNvPr>
          <p:cNvSpPr txBox="1"/>
          <p:nvPr/>
        </p:nvSpPr>
        <p:spPr>
          <a:xfrm>
            <a:off x="6460651" y="9326167"/>
            <a:ext cx="10861802" cy="699547"/>
          </a:xfrm>
          <a:prstGeom prst="rect">
            <a:avLst/>
          </a:prstGeom>
        </p:spPr>
        <p:txBody>
          <a:bodyPr wrap="square" lIns="0" tIns="0" rIns="0" bIns="0" rtlCol="0" anchor="t">
            <a:spAutoFit/>
          </a:bodyPr>
          <a:lstStyle/>
          <a:p>
            <a:pPr marL="0" marR="0" lvl="0" indent="0" algn="just" defTabSz="914400" rtl="0" eaLnBrk="1" fontAlgn="auto" latinLnBrk="0" hangingPunct="1">
              <a:lnSpc>
                <a:spcPts val="2784"/>
              </a:lnSpc>
              <a:spcBef>
                <a:spcPct val="0"/>
              </a:spcBef>
              <a:spcAft>
                <a:spcPts val="0"/>
              </a:spcAft>
              <a:buClrTx/>
              <a:buSzTx/>
              <a:buFontTx/>
              <a:buNone/>
              <a:tabLst/>
              <a:defRPr/>
            </a:pPr>
            <a:r>
              <a:rPr kumimoji="0" lang="es-MX" sz="2000" b="0" i="0" u="none" strike="noStrike" kern="1200" cap="none" spc="36" normalizeH="0" baseline="0" noProof="0" dirty="0">
                <a:ln>
                  <a:noFill/>
                </a:ln>
                <a:solidFill>
                  <a:srgbClr val="000000"/>
                </a:solidFill>
                <a:effectLst/>
                <a:uLnTx/>
                <a:uFillTx/>
                <a:latin typeface="Poppins"/>
                <a:ea typeface="Poppins"/>
                <a:cs typeface="Poppins"/>
                <a:sym typeface="Poppins"/>
              </a:rPr>
              <a:t>Ingreso de aceite desde Ecuador sin controles efectivos, afectando la competitividad.</a:t>
            </a:r>
            <a:endParaRPr kumimoji="0" lang="es-CO" sz="2000" b="0" i="0" u="none" strike="noStrike" kern="1200" cap="none" spc="36" normalizeH="0" baseline="0" noProof="0" dirty="0">
              <a:ln>
                <a:noFill/>
              </a:ln>
              <a:solidFill>
                <a:srgbClr val="000000"/>
              </a:solidFill>
              <a:effectLst/>
              <a:uLnTx/>
              <a:uFillTx/>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6898072"/>
          </a:xfrm>
          <a:custGeom>
            <a:avLst/>
            <a:gdLst/>
            <a:ahLst/>
            <a:cxnLst/>
            <a:rect l="l" t="t" r="r" b="b"/>
            <a:pathLst>
              <a:path w="18288000" h="6898072">
                <a:moveTo>
                  <a:pt x="0" y="0"/>
                </a:moveTo>
                <a:lnTo>
                  <a:pt x="18288000" y="0"/>
                </a:lnTo>
                <a:lnTo>
                  <a:pt x="18288000" y="6898072"/>
                </a:lnTo>
                <a:lnTo>
                  <a:pt x="0" y="6898072"/>
                </a:lnTo>
                <a:lnTo>
                  <a:pt x="0" y="0"/>
                </a:lnTo>
                <a:close/>
              </a:path>
            </a:pathLst>
          </a:custGeom>
          <a:blipFill>
            <a:blip r:embed="rId2"/>
            <a:stretch>
              <a:fillRect t="-42024" b="-3790"/>
            </a:stretch>
          </a:blipFill>
        </p:spPr>
        <p:txBody>
          <a:bodyPr/>
          <a:lstStyle/>
          <a:p>
            <a:endParaRPr lang="es-CO" noProof="0" dirty="0"/>
          </a:p>
        </p:txBody>
      </p:sp>
      <p:sp>
        <p:nvSpPr>
          <p:cNvPr id="3" name="AutoShape 3"/>
          <p:cNvSpPr/>
          <p:nvPr/>
        </p:nvSpPr>
        <p:spPr>
          <a:xfrm>
            <a:off x="9144000" y="6898072"/>
            <a:ext cx="9144000" cy="3388928"/>
          </a:xfrm>
          <a:prstGeom prst="rect">
            <a:avLst/>
          </a:prstGeom>
          <a:solidFill>
            <a:srgbClr val="F0B118">
              <a:alpha val="75686"/>
            </a:srgbClr>
          </a:solidFill>
        </p:spPr>
        <p:txBody>
          <a:bodyPr/>
          <a:lstStyle/>
          <a:p>
            <a:endParaRPr lang="es-CO" noProof="0" dirty="0"/>
          </a:p>
        </p:txBody>
      </p:sp>
      <p:grpSp>
        <p:nvGrpSpPr>
          <p:cNvPr id="4" name="Group 4"/>
          <p:cNvGrpSpPr/>
          <p:nvPr/>
        </p:nvGrpSpPr>
        <p:grpSpPr>
          <a:xfrm>
            <a:off x="357314" y="496851"/>
            <a:ext cx="3170495" cy="1063698"/>
            <a:chOff x="0" y="0"/>
            <a:chExt cx="4227326" cy="1418263"/>
          </a:xfrm>
        </p:grpSpPr>
        <p:sp>
          <p:nvSpPr>
            <p:cNvPr id="5" name="Freeform 5"/>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6" name="TextBox 6"/>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7" name="Freeform 7"/>
          <p:cNvSpPr/>
          <p:nvPr/>
        </p:nvSpPr>
        <p:spPr>
          <a:xfrm>
            <a:off x="767383" y="574033"/>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8" name="Freeform 8"/>
          <p:cNvSpPr/>
          <p:nvPr/>
        </p:nvSpPr>
        <p:spPr>
          <a:xfrm>
            <a:off x="10040941" y="9409542"/>
            <a:ext cx="590472" cy="590472"/>
          </a:xfrm>
          <a:custGeom>
            <a:avLst/>
            <a:gdLst/>
            <a:ahLst/>
            <a:cxnLst/>
            <a:rect l="l" t="t" r="r" b="b"/>
            <a:pathLst>
              <a:path w="590472" h="590472">
                <a:moveTo>
                  <a:pt x="0" y="0"/>
                </a:moveTo>
                <a:lnTo>
                  <a:pt x="590472" y="0"/>
                </a:lnTo>
                <a:lnTo>
                  <a:pt x="590472" y="590472"/>
                </a:lnTo>
                <a:lnTo>
                  <a:pt x="0" y="590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O" noProof="0" dirty="0"/>
          </a:p>
        </p:txBody>
      </p:sp>
      <p:sp>
        <p:nvSpPr>
          <p:cNvPr id="9" name="Freeform 9"/>
          <p:cNvSpPr/>
          <p:nvPr/>
        </p:nvSpPr>
        <p:spPr>
          <a:xfrm>
            <a:off x="10322287" y="8299961"/>
            <a:ext cx="618251" cy="618251"/>
          </a:xfrm>
          <a:custGeom>
            <a:avLst/>
            <a:gdLst/>
            <a:ahLst/>
            <a:cxnLst/>
            <a:rect l="l" t="t" r="r" b="b"/>
            <a:pathLst>
              <a:path w="618251" h="618251">
                <a:moveTo>
                  <a:pt x="0" y="0"/>
                </a:moveTo>
                <a:lnTo>
                  <a:pt x="618251" y="0"/>
                </a:lnTo>
                <a:lnTo>
                  <a:pt x="618251" y="618252"/>
                </a:lnTo>
                <a:lnTo>
                  <a:pt x="0" y="6182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O" noProof="0" dirty="0"/>
          </a:p>
        </p:txBody>
      </p:sp>
      <p:sp>
        <p:nvSpPr>
          <p:cNvPr id="10" name="TextBox 10"/>
          <p:cNvSpPr txBox="1"/>
          <p:nvPr/>
        </p:nvSpPr>
        <p:spPr>
          <a:xfrm>
            <a:off x="9334073" y="7195021"/>
            <a:ext cx="8763854" cy="779417"/>
          </a:xfrm>
          <a:prstGeom prst="rect">
            <a:avLst/>
          </a:prstGeom>
        </p:spPr>
        <p:txBody>
          <a:bodyPr lIns="0" tIns="0" rIns="0" bIns="0" rtlCol="0" anchor="t">
            <a:spAutoFit/>
          </a:bodyPr>
          <a:lstStyle/>
          <a:p>
            <a:pPr algn="ctr">
              <a:lnSpc>
                <a:spcPts val="3092"/>
              </a:lnSpc>
            </a:pPr>
            <a:r>
              <a:rPr lang="es-CO" sz="2378" noProof="0" dirty="0">
                <a:solidFill>
                  <a:srgbClr val="000000"/>
                </a:solidFill>
                <a:latin typeface="Barlow"/>
                <a:ea typeface="Barlow"/>
                <a:cs typeface="Barlow"/>
                <a:sym typeface="Barlow"/>
              </a:rPr>
              <a:t>Si quieres conocer esta y más información sobre el sector de aceites y grasas comestibles te invitamos a visitarnos:</a:t>
            </a:r>
          </a:p>
        </p:txBody>
      </p:sp>
      <p:sp>
        <p:nvSpPr>
          <p:cNvPr id="11" name="TextBox 11"/>
          <p:cNvSpPr txBox="1"/>
          <p:nvPr/>
        </p:nvSpPr>
        <p:spPr>
          <a:xfrm>
            <a:off x="1234955" y="7764655"/>
            <a:ext cx="6527368" cy="1552575"/>
          </a:xfrm>
          <a:prstGeom prst="rect">
            <a:avLst/>
          </a:prstGeom>
        </p:spPr>
        <p:txBody>
          <a:bodyPr lIns="0" tIns="0" rIns="0" bIns="0" rtlCol="0" anchor="t">
            <a:spAutoFit/>
          </a:bodyPr>
          <a:lstStyle/>
          <a:p>
            <a:pPr algn="ctr">
              <a:lnSpc>
                <a:spcPts val="11519"/>
              </a:lnSpc>
            </a:pPr>
            <a:r>
              <a:rPr lang="es-CO" sz="9600" b="1" noProof="0" dirty="0">
                <a:solidFill>
                  <a:srgbClr val="000000"/>
                </a:solidFill>
                <a:latin typeface="Poppins Semi-Bold"/>
                <a:ea typeface="Poppins Semi-Bold"/>
                <a:cs typeface="Poppins Semi-Bold"/>
                <a:sym typeface="Poppins Semi-Bold"/>
              </a:rPr>
              <a:t>Gracias!</a:t>
            </a:r>
          </a:p>
        </p:txBody>
      </p:sp>
      <p:sp>
        <p:nvSpPr>
          <p:cNvPr id="12" name="TextBox 12"/>
          <p:cNvSpPr txBox="1"/>
          <p:nvPr/>
        </p:nvSpPr>
        <p:spPr>
          <a:xfrm>
            <a:off x="9144000" y="8343616"/>
            <a:ext cx="9144000" cy="459740"/>
          </a:xfrm>
          <a:prstGeom prst="rect">
            <a:avLst/>
          </a:prstGeom>
        </p:spPr>
        <p:txBody>
          <a:bodyPr lIns="0" tIns="0" rIns="0" bIns="0" rtlCol="0" anchor="t">
            <a:spAutoFit/>
          </a:bodyPr>
          <a:lstStyle/>
          <a:p>
            <a:pPr algn="ctr">
              <a:lnSpc>
                <a:spcPts val="3639"/>
              </a:lnSpc>
              <a:spcBef>
                <a:spcPct val="0"/>
              </a:spcBef>
            </a:pPr>
            <a:r>
              <a:rPr lang="es-CO" sz="2799" b="1" noProof="0" dirty="0">
                <a:solidFill>
                  <a:srgbClr val="000000"/>
                </a:solidFill>
                <a:latin typeface="Barlow Bold"/>
                <a:ea typeface="Barlow Bold"/>
                <a:cs typeface="Barlow Bold"/>
                <a:sym typeface="Barlow Bold"/>
              </a:rPr>
              <a:t>Página web: </a:t>
            </a:r>
            <a:r>
              <a:rPr lang="es-CO" sz="2799" b="1" u="sng" noProof="0" dirty="0">
                <a:solidFill>
                  <a:srgbClr val="000000"/>
                </a:solidFill>
                <a:latin typeface="Barlow Bold"/>
                <a:ea typeface="Barlow Bold"/>
                <a:cs typeface="Barlow Bold"/>
                <a:sym typeface="Barlow Bold"/>
                <a:hlinkClick r:id="rId10" tooltip="http://www.asograsas.com"/>
              </a:rPr>
              <a:t>www.asograsas.com</a:t>
            </a:r>
          </a:p>
        </p:txBody>
      </p:sp>
      <p:sp>
        <p:nvSpPr>
          <p:cNvPr id="13" name="TextBox 13"/>
          <p:cNvSpPr txBox="1"/>
          <p:nvPr/>
        </p:nvSpPr>
        <p:spPr>
          <a:xfrm>
            <a:off x="9144000" y="9496561"/>
            <a:ext cx="9144000" cy="388892"/>
          </a:xfrm>
          <a:prstGeom prst="rect">
            <a:avLst/>
          </a:prstGeom>
        </p:spPr>
        <p:txBody>
          <a:bodyPr lIns="0" tIns="0" rIns="0" bIns="0" rtlCol="0" anchor="t">
            <a:spAutoFit/>
          </a:bodyPr>
          <a:lstStyle/>
          <a:p>
            <a:pPr algn="ctr">
              <a:lnSpc>
                <a:spcPts val="3092"/>
              </a:lnSpc>
            </a:pPr>
            <a:r>
              <a:rPr lang="es-CO" sz="2378" b="1" noProof="0" dirty="0">
                <a:solidFill>
                  <a:srgbClr val="000000"/>
                </a:solidFill>
                <a:latin typeface="Barlow Medium"/>
                <a:ea typeface="Barlow Medium"/>
                <a:cs typeface="Barlow Medium"/>
                <a:sym typeface="Barlow Medium"/>
              </a:rPr>
              <a:t>Contacto directo: dmateus@asograsas.com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p:cNvPicPr>
              <a:picLocks noChangeAspect="1"/>
            </p:cNvPicPr>
            <p:nvPr/>
          </p:nvPicPr>
          <p:blipFill>
            <a:blip r:embed="rId2"/>
            <a:srcRect t="3545" b="3545"/>
            <a:stretch>
              <a:fillRect/>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2E2D2D"/>
          </a:solidFill>
        </p:spPr>
        <p:txBody>
          <a:bodyPr/>
          <a:lstStyle/>
          <a:p>
            <a:endParaRPr lang="es-CO" noProof="0" dirty="0"/>
          </a:p>
        </p:txBody>
      </p:sp>
      <p:sp>
        <p:nvSpPr>
          <p:cNvPr id="5" name="TextBox 5"/>
          <p:cNvSpPr txBox="1"/>
          <p:nvPr/>
        </p:nvSpPr>
        <p:spPr>
          <a:xfrm>
            <a:off x="10179427" y="3370375"/>
            <a:ext cx="6888640" cy="5219461"/>
          </a:xfrm>
          <a:prstGeom prst="rect">
            <a:avLst/>
          </a:prstGeom>
        </p:spPr>
        <p:txBody>
          <a:bodyPr lIns="0" tIns="0" rIns="0" bIns="0" rtlCol="0" anchor="t">
            <a:spAutoFit/>
          </a:bodyPr>
          <a:lstStyle/>
          <a:p>
            <a:pPr algn="just">
              <a:lnSpc>
                <a:spcPts val="2949"/>
              </a:lnSpc>
            </a:pPr>
            <a:r>
              <a:rPr lang="es-CO" sz="2268" spc="38" noProof="0" dirty="0">
                <a:solidFill>
                  <a:srgbClr val="000000"/>
                </a:solidFill>
                <a:latin typeface="Poppins Extra-Light"/>
                <a:ea typeface="Poppins Extra-Light"/>
                <a:cs typeface="Poppins Extra-Light"/>
                <a:sym typeface="Poppins Extra-Light"/>
              </a:rPr>
              <a:t>En un esfuerzo por </a:t>
            </a:r>
            <a:r>
              <a:rPr lang="es-CO" sz="2268" b="1" spc="38" noProof="0" dirty="0">
                <a:solidFill>
                  <a:srgbClr val="000000"/>
                </a:solidFill>
                <a:latin typeface="Poppins Bold"/>
                <a:ea typeface="Poppins Bold"/>
                <a:cs typeface="Poppins Bold"/>
                <a:sym typeface="Poppins Bold"/>
              </a:rPr>
              <a:t>cuantificar de manera objetiva</a:t>
            </a:r>
            <a:r>
              <a:rPr lang="es-CO" sz="2268" spc="38" noProof="0" dirty="0">
                <a:solidFill>
                  <a:srgbClr val="000000"/>
                </a:solidFill>
                <a:latin typeface="Poppins Extra-Light"/>
                <a:ea typeface="Poppins Extra-Light"/>
                <a:cs typeface="Poppins Extra-Light"/>
                <a:sym typeface="Poppins Extra-Light"/>
              </a:rPr>
              <a:t> la percepción de ilegalidad en el mercado de aceites y grasas vegetales comestibles, Asograsas se complace en presentar los resultados de su encuesta más reciente. </a:t>
            </a:r>
          </a:p>
          <a:p>
            <a:pPr algn="just">
              <a:lnSpc>
                <a:spcPts val="2949"/>
              </a:lnSpc>
            </a:pPr>
            <a:endParaRPr lang="es-CO" sz="2268" spc="38" noProof="0" dirty="0">
              <a:solidFill>
                <a:srgbClr val="000000"/>
              </a:solidFill>
              <a:latin typeface="Poppins Extra-Light"/>
              <a:ea typeface="Poppins Extra-Light"/>
              <a:cs typeface="Poppins Extra-Light"/>
              <a:sym typeface="Poppins Extra-Light"/>
            </a:endParaRPr>
          </a:p>
          <a:p>
            <a:pPr algn="just">
              <a:lnSpc>
                <a:spcPts val="2949"/>
              </a:lnSpc>
            </a:pPr>
            <a:endParaRPr lang="es-CO" sz="2268" spc="38" noProof="0" dirty="0">
              <a:solidFill>
                <a:srgbClr val="000000"/>
              </a:solidFill>
              <a:latin typeface="Poppins Extra-Light"/>
              <a:ea typeface="Poppins Extra-Light"/>
              <a:cs typeface="Poppins Extra-Light"/>
              <a:sym typeface="Poppins Extra-Light"/>
            </a:endParaRPr>
          </a:p>
          <a:p>
            <a:pPr algn="just">
              <a:lnSpc>
                <a:spcPts val="2949"/>
              </a:lnSpc>
            </a:pPr>
            <a:r>
              <a:rPr lang="es-CO" sz="2268" spc="38" noProof="0" dirty="0">
                <a:solidFill>
                  <a:srgbClr val="000000"/>
                </a:solidFill>
                <a:latin typeface="Poppins Extra-Light"/>
                <a:ea typeface="Poppins Extra-Light"/>
                <a:cs typeface="Poppins Extra-Light"/>
                <a:sym typeface="Poppins Extra-Light"/>
              </a:rPr>
              <a:t>A través de esta presentación, podremos explorar de manera detallada las </a:t>
            </a:r>
            <a:r>
              <a:rPr lang="es-CO" sz="2268" b="1" spc="38" noProof="0" dirty="0">
                <a:solidFill>
                  <a:srgbClr val="000000"/>
                </a:solidFill>
                <a:latin typeface="Poppins Bold"/>
                <a:ea typeface="Poppins Bold"/>
                <a:cs typeface="Poppins Bold"/>
                <a:sym typeface="Poppins Bold"/>
              </a:rPr>
              <a:t>opiniones, preocupaciones y tendencias</a:t>
            </a:r>
            <a:r>
              <a:rPr lang="es-CO" sz="2268" spc="38" noProof="0" dirty="0">
                <a:solidFill>
                  <a:srgbClr val="000000"/>
                </a:solidFill>
                <a:latin typeface="Poppins Extra-Light"/>
                <a:ea typeface="Poppins Extra-Light"/>
                <a:cs typeface="Poppins Extra-Light"/>
                <a:sym typeface="Poppins Extra-Light"/>
              </a:rPr>
              <a:t> que han surgido en el sector respecto a la ilegalidad, ofreciendo así una visión amplia y enriquecedora para todos los involucrados.</a:t>
            </a:r>
          </a:p>
        </p:txBody>
      </p:sp>
      <p:sp>
        <p:nvSpPr>
          <p:cNvPr id="6" name="TextBox 6"/>
          <p:cNvSpPr txBox="1"/>
          <p:nvPr/>
        </p:nvSpPr>
        <p:spPr>
          <a:xfrm>
            <a:off x="10179426" y="1373749"/>
            <a:ext cx="7422773" cy="1090042"/>
          </a:xfrm>
          <a:prstGeom prst="rect">
            <a:avLst/>
          </a:prstGeom>
        </p:spPr>
        <p:txBody>
          <a:bodyPr wrap="square" lIns="0" tIns="0" rIns="0" bIns="0" rtlCol="0" anchor="t">
            <a:spAutoFit/>
          </a:bodyPr>
          <a:lstStyle/>
          <a:p>
            <a:pPr algn="l">
              <a:lnSpc>
                <a:spcPts val="8505"/>
              </a:lnSpc>
            </a:pPr>
            <a:r>
              <a:rPr lang="es-CO" sz="6600" b="1" noProof="0" dirty="0">
                <a:solidFill>
                  <a:srgbClr val="000000"/>
                </a:solidFill>
                <a:latin typeface="Poppins"/>
                <a:ea typeface="Poppins"/>
                <a:cs typeface="Poppins"/>
                <a:sym typeface="Poppins"/>
              </a:rPr>
              <a:t>INTRODUCCIÓN</a:t>
            </a:r>
          </a:p>
        </p:txBody>
      </p:sp>
      <p:sp>
        <p:nvSpPr>
          <p:cNvPr id="7" name="Freeform 7"/>
          <p:cNvSpPr/>
          <p:nvPr/>
        </p:nvSpPr>
        <p:spPr>
          <a:xfrm>
            <a:off x="240231" y="9114393"/>
            <a:ext cx="3170495" cy="1066079"/>
          </a:xfrm>
          <a:custGeom>
            <a:avLst/>
            <a:gdLst/>
            <a:ahLst/>
            <a:cxnLst/>
            <a:rect l="l" t="t" r="r" b="b"/>
            <a:pathLst>
              <a:path w="3170495" h="1066079">
                <a:moveTo>
                  <a:pt x="0" y="0"/>
                </a:moveTo>
                <a:lnTo>
                  <a:pt x="3170495" y="0"/>
                </a:lnTo>
                <a:lnTo>
                  <a:pt x="3170495" y="1066079"/>
                </a:lnTo>
                <a:lnTo>
                  <a:pt x="0" y="1066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O" noProof="0" dirty="0"/>
          </a:p>
        </p:txBody>
      </p:sp>
      <p:sp>
        <p:nvSpPr>
          <p:cNvPr id="8" name="Freeform 8"/>
          <p:cNvSpPr/>
          <p:nvPr/>
        </p:nvSpPr>
        <p:spPr>
          <a:xfrm>
            <a:off x="608552" y="9163050"/>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9" name="TextBox 9"/>
          <p:cNvSpPr txBox="1"/>
          <p:nvPr/>
        </p:nvSpPr>
        <p:spPr>
          <a:xfrm>
            <a:off x="2971800" y="6745053"/>
            <a:ext cx="5847735" cy="2071721"/>
          </a:xfrm>
          <a:prstGeom prst="rect">
            <a:avLst/>
          </a:prstGeom>
        </p:spPr>
        <p:txBody>
          <a:bodyPr wrap="square" lIns="0" tIns="0" rIns="0" bIns="0" rtlCol="0" anchor="t">
            <a:spAutoFit/>
          </a:bodyPr>
          <a:lstStyle/>
          <a:p>
            <a:pPr algn="just">
              <a:lnSpc>
                <a:spcPts val="3334"/>
              </a:lnSpc>
              <a:spcBef>
                <a:spcPct val="0"/>
              </a:spcBef>
            </a:pPr>
            <a:r>
              <a:rPr lang="es-CO" sz="2400" noProof="0" dirty="0">
                <a:solidFill>
                  <a:srgbClr val="FFFFFF"/>
                </a:solidFill>
                <a:latin typeface="Barlow Light"/>
                <a:ea typeface="Barlow Light"/>
                <a:cs typeface="Barlow Light"/>
                <a:sym typeface="Barlow Light"/>
              </a:rPr>
              <a:t>Grupos empresariales del sector de aceites y grasas comestibles son encuestados para cada edición, los cuales representan </a:t>
            </a:r>
            <a:r>
              <a:rPr lang="es-CO" sz="2400" dirty="0">
                <a:solidFill>
                  <a:srgbClr val="FFFFFF"/>
                </a:solidFill>
                <a:latin typeface="Barlow Light"/>
                <a:ea typeface="Barlow Light"/>
                <a:cs typeface="Barlow Light"/>
                <a:sym typeface="Barlow Light"/>
              </a:rPr>
              <a:t>más del </a:t>
            </a:r>
            <a:r>
              <a:rPr lang="es-CO" sz="2400" noProof="0" dirty="0">
                <a:solidFill>
                  <a:srgbClr val="FFFFFF"/>
                </a:solidFill>
                <a:latin typeface="Barlow Light"/>
                <a:ea typeface="Barlow Light"/>
                <a:cs typeface="Barlow Light"/>
                <a:sym typeface="Barlow Light"/>
              </a:rPr>
              <a:t> 50 % de los ingresos operacionales del sector </a:t>
            </a:r>
          </a:p>
        </p:txBody>
      </p:sp>
      <p:sp>
        <p:nvSpPr>
          <p:cNvPr id="10" name="TextBox 10"/>
          <p:cNvSpPr txBox="1"/>
          <p:nvPr/>
        </p:nvSpPr>
        <p:spPr>
          <a:xfrm>
            <a:off x="-1219200" y="6873940"/>
            <a:ext cx="5514270" cy="1999265"/>
          </a:xfrm>
          <a:prstGeom prst="rect">
            <a:avLst/>
          </a:prstGeom>
        </p:spPr>
        <p:txBody>
          <a:bodyPr wrap="square" lIns="0" tIns="0" rIns="0" bIns="0" rtlCol="0" anchor="t">
            <a:spAutoFit/>
          </a:bodyPr>
          <a:lstStyle/>
          <a:p>
            <a:pPr algn="ctr">
              <a:lnSpc>
                <a:spcPts val="15021"/>
              </a:lnSpc>
            </a:pPr>
            <a:r>
              <a:rPr lang="es-CO" sz="15500" b="1" spc="-96" noProof="0" dirty="0">
                <a:solidFill>
                  <a:srgbClr val="F0B118"/>
                </a:solidFill>
                <a:latin typeface="Poppins Bold"/>
                <a:ea typeface="Poppins Bold"/>
                <a:cs typeface="Poppins Bold"/>
                <a:sym typeface="Poppins Bold"/>
              </a:rPr>
              <a:t>9 </a:t>
            </a:r>
          </a:p>
        </p:txBody>
      </p:sp>
      <p:sp>
        <p:nvSpPr>
          <p:cNvPr id="11" name="TextBox 11"/>
          <p:cNvSpPr txBox="1"/>
          <p:nvPr/>
        </p:nvSpPr>
        <p:spPr>
          <a:xfrm>
            <a:off x="3605745" y="9264797"/>
            <a:ext cx="5538255" cy="384721"/>
          </a:xfrm>
          <a:prstGeom prst="rect">
            <a:avLst/>
          </a:prstGeom>
        </p:spPr>
        <p:txBody>
          <a:bodyPr wrap="square" lIns="0" tIns="0" rIns="0" bIns="0" rtlCol="0" anchor="t">
            <a:spAutoFit/>
          </a:bodyPr>
          <a:lstStyle/>
          <a:p>
            <a:pPr algn="ctr">
              <a:lnSpc>
                <a:spcPts val="1505"/>
              </a:lnSpc>
              <a:spcBef>
                <a:spcPct val="0"/>
              </a:spcBef>
            </a:pPr>
            <a:r>
              <a:rPr lang="es-CO" sz="1400" noProof="0" dirty="0">
                <a:solidFill>
                  <a:srgbClr val="FFFFFF"/>
                </a:solidFill>
                <a:latin typeface="Barlow Light"/>
                <a:ea typeface="Barlow Light"/>
                <a:cs typeface="Barlow Light"/>
                <a:sym typeface="Barlow Light"/>
              </a:rPr>
              <a:t>*El tamaño de la muestra depende del número de grupos empresariales que respondan a cada edición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2D2D"/>
        </a:solidFill>
        <a:effectLst/>
      </p:bgPr>
    </p:bg>
    <p:spTree>
      <p:nvGrpSpPr>
        <p:cNvPr id="1" name=""/>
        <p:cNvGrpSpPr/>
        <p:nvPr/>
      </p:nvGrpSpPr>
      <p:grpSpPr>
        <a:xfrm>
          <a:off x="0" y="0"/>
          <a:ext cx="0" cy="0"/>
          <a:chOff x="0" y="0"/>
          <a:chExt cx="0" cy="0"/>
        </a:xfrm>
      </p:grpSpPr>
      <p:sp>
        <p:nvSpPr>
          <p:cNvPr id="2" name="Freeform 2"/>
          <p:cNvSpPr/>
          <p:nvPr/>
        </p:nvSpPr>
        <p:spPr>
          <a:xfrm>
            <a:off x="10005210" y="0"/>
            <a:ext cx="7254090" cy="10287000"/>
          </a:xfrm>
          <a:custGeom>
            <a:avLst/>
            <a:gdLst/>
            <a:ahLst/>
            <a:cxnLst/>
            <a:rect l="l" t="t" r="r" b="b"/>
            <a:pathLst>
              <a:path w="7254090" h="10287000">
                <a:moveTo>
                  <a:pt x="0" y="0"/>
                </a:moveTo>
                <a:lnTo>
                  <a:pt x="7254090" y="0"/>
                </a:lnTo>
                <a:lnTo>
                  <a:pt x="7254090" y="10287000"/>
                </a:lnTo>
                <a:lnTo>
                  <a:pt x="0" y="10287000"/>
                </a:lnTo>
                <a:lnTo>
                  <a:pt x="0" y="0"/>
                </a:lnTo>
                <a:close/>
              </a:path>
            </a:pathLst>
          </a:custGeom>
          <a:blipFill>
            <a:blip r:embed="rId2"/>
            <a:stretch>
              <a:fillRect t="-2920" b="-29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AutoShape 3"/>
          <p:cNvSpPr/>
          <p:nvPr/>
        </p:nvSpPr>
        <p:spPr>
          <a:xfrm>
            <a:off x="17083890" y="0"/>
            <a:ext cx="1204110" cy="10287000"/>
          </a:xfrm>
          <a:prstGeom prst="rect">
            <a:avLst/>
          </a:prstGeom>
          <a:solidFill>
            <a:srgbClr val="2E2D2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760909" y="203053"/>
            <a:ext cx="5759814" cy="1371683"/>
          </a:xfrm>
          <a:prstGeom prst="rect">
            <a:avLst/>
          </a:prstGeom>
        </p:spPr>
        <p:txBody>
          <a:bodyPr lIns="0" tIns="0" rIns="0" bIns="0" rtlCol="0" anchor="t">
            <a:spAutoFit/>
          </a:bodyPr>
          <a:lstStyle/>
          <a:p>
            <a:pPr marL="0" marR="0" lvl="0" indent="0" algn="l" defTabSz="914400" rtl="0" eaLnBrk="1" fontAlgn="auto" latinLnBrk="0" hangingPunct="1">
              <a:lnSpc>
                <a:spcPts val="10165"/>
              </a:lnSpc>
              <a:spcBef>
                <a:spcPts val="0"/>
              </a:spcBef>
              <a:spcAft>
                <a:spcPts val="0"/>
              </a:spcAft>
              <a:buClrTx/>
              <a:buSzTx/>
              <a:buFontTx/>
              <a:buNone/>
              <a:tabLst/>
              <a:defRPr/>
            </a:pPr>
            <a:r>
              <a:rPr kumimoji="0" lang="es-CO" sz="8471" b="1" i="0" u="none" strike="noStrike" kern="1200" cap="none" spc="0" normalizeH="0" baseline="0" noProof="0" dirty="0">
                <a:ln>
                  <a:noFill/>
                </a:ln>
                <a:solidFill>
                  <a:srgbClr val="FFFFFF"/>
                </a:solidFill>
                <a:effectLst/>
                <a:uLnTx/>
                <a:uFillTx/>
                <a:latin typeface="Poppins Medium"/>
                <a:ea typeface="Poppins Medium"/>
                <a:cs typeface="Poppins Medium"/>
                <a:sym typeface="Poppins Medium"/>
              </a:rPr>
              <a:t>Glosario</a:t>
            </a:r>
          </a:p>
        </p:txBody>
      </p:sp>
      <p:sp>
        <p:nvSpPr>
          <p:cNvPr id="5" name="Freeform 5"/>
          <p:cNvSpPr/>
          <p:nvPr/>
        </p:nvSpPr>
        <p:spPr>
          <a:xfrm>
            <a:off x="14693417" y="587740"/>
            <a:ext cx="3170495" cy="1066079"/>
          </a:xfrm>
          <a:custGeom>
            <a:avLst/>
            <a:gdLst/>
            <a:ahLst/>
            <a:cxnLst/>
            <a:rect l="l" t="t" r="r" b="b"/>
            <a:pathLst>
              <a:path w="3170495" h="1066079">
                <a:moveTo>
                  <a:pt x="0" y="0"/>
                </a:moveTo>
                <a:lnTo>
                  <a:pt x="3170494" y="0"/>
                </a:lnTo>
                <a:lnTo>
                  <a:pt x="3170494" y="1066079"/>
                </a:lnTo>
                <a:lnTo>
                  <a:pt x="0" y="1066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reeform 6"/>
          <p:cNvSpPr/>
          <p:nvPr/>
        </p:nvSpPr>
        <p:spPr>
          <a:xfrm>
            <a:off x="15061737" y="63639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760909" y="1901234"/>
            <a:ext cx="8743995" cy="1742374"/>
          </a:xfrm>
          <a:prstGeom prst="rect">
            <a:avLst/>
          </a:prstGeom>
        </p:spPr>
        <p:txBody>
          <a:bodyPr lIns="0" tIns="0" rIns="0" bIns="0" rtlCol="0" anchor="t">
            <a:spAutoFit/>
          </a:bodyPr>
          <a:lstStyle/>
          <a:p>
            <a:pPr marL="0" marR="0" lvl="0" indent="0" algn="just" defTabSz="914400" rtl="0" eaLnBrk="1" fontAlgn="auto" latinLnBrk="0" hangingPunct="1">
              <a:lnSpc>
                <a:spcPts val="2021"/>
              </a:lnSpc>
              <a:spcBef>
                <a:spcPts val="0"/>
              </a:spcBef>
              <a:spcAft>
                <a:spcPts val="0"/>
              </a:spcAft>
              <a:buClrTx/>
              <a:buSzTx/>
              <a:buFontTx/>
              <a:buNone/>
              <a:tabLst/>
              <a:defRPr/>
            </a:pPr>
            <a:r>
              <a:rPr kumimoji="0" lang="es-CO" sz="1555" b="1" i="0" u="none" strike="noStrike" kern="1200" cap="none" spc="26" normalizeH="0" baseline="0" noProof="0" dirty="0">
                <a:ln>
                  <a:noFill/>
                </a:ln>
                <a:solidFill>
                  <a:srgbClr val="F7C20E"/>
                </a:solidFill>
                <a:effectLst/>
                <a:uLnTx/>
                <a:uFillTx/>
                <a:latin typeface="Poppins Bold"/>
                <a:ea typeface="Poppins Bold"/>
                <a:cs typeface="Poppins Bold"/>
                <a:sym typeface="Poppins Bold"/>
              </a:rPr>
              <a:t>Evasión o elusión fiscal:</a:t>
            </a:r>
            <a:r>
              <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rPr>
              <a:t> Consistente en uso de prácticas ilegales tendientes a reducir y evitar el pago de impuestos de forma ilícita, ocultando la información que refleja el panorama real de sus operaciones. Ejemplo de lo anterior, ocurre cuando se  declaran aceites comestibles refinados como crudos en zonas de frontera, o venta sin factura. Estas prácticas tienen un impacto negativo en la recaudación fiscal y en la competencia leal en el mercado. </a:t>
            </a:r>
          </a:p>
          <a:p>
            <a:pPr marL="0" marR="0" lvl="0" indent="0" algn="just" defTabSz="914400" rtl="0" eaLnBrk="1" fontAlgn="auto" latinLnBrk="0" hangingPunct="1">
              <a:lnSpc>
                <a:spcPts val="2021"/>
              </a:lnSpc>
              <a:spcBef>
                <a:spcPts val="0"/>
              </a:spcBef>
              <a:spcAft>
                <a:spcPts val="0"/>
              </a:spcAft>
              <a:buClrTx/>
              <a:buSzTx/>
              <a:buFontTx/>
              <a:buNone/>
              <a:tabLst/>
              <a:defRPr/>
            </a:pPr>
            <a:endPar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endParaRPr>
          </a:p>
        </p:txBody>
      </p:sp>
      <p:sp>
        <p:nvSpPr>
          <p:cNvPr id="8" name="TextBox 8"/>
          <p:cNvSpPr txBox="1"/>
          <p:nvPr/>
        </p:nvSpPr>
        <p:spPr>
          <a:xfrm>
            <a:off x="760909" y="3677116"/>
            <a:ext cx="8743995" cy="1742374"/>
          </a:xfrm>
          <a:prstGeom prst="rect">
            <a:avLst/>
          </a:prstGeom>
        </p:spPr>
        <p:txBody>
          <a:bodyPr lIns="0" tIns="0" rIns="0" bIns="0" rtlCol="0" anchor="t">
            <a:spAutoFit/>
          </a:bodyPr>
          <a:lstStyle/>
          <a:p>
            <a:pPr marL="0" marR="0" lvl="0" indent="0" algn="just" defTabSz="914400" rtl="0" eaLnBrk="1" fontAlgn="auto" latinLnBrk="0" hangingPunct="1">
              <a:lnSpc>
                <a:spcPts val="2021"/>
              </a:lnSpc>
              <a:spcBef>
                <a:spcPts val="0"/>
              </a:spcBef>
              <a:spcAft>
                <a:spcPts val="0"/>
              </a:spcAft>
              <a:buClrTx/>
              <a:buSzTx/>
              <a:buFontTx/>
              <a:buNone/>
              <a:tabLst/>
              <a:defRPr/>
            </a:pPr>
            <a:r>
              <a:rPr kumimoji="0" lang="es-CO" sz="1555" b="1" i="0" u="none" strike="noStrike" kern="1200" cap="none" spc="26" normalizeH="0" baseline="0" noProof="0" dirty="0">
                <a:ln>
                  <a:noFill/>
                </a:ln>
                <a:solidFill>
                  <a:srgbClr val="F0B118"/>
                </a:solidFill>
                <a:effectLst/>
                <a:uLnTx/>
                <a:uFillTx/>
                <a:latin typeface="Poppins Bold"/>
                <a:ea typeface="Poppins Bold"/>
                <a:cs typeface="Poppins Bold"/>
                <a:sym typeface="Poppins Bold"/>
              </a:rPr>
              <a:t>Contrabando:</a:t>
            </a:r>
            <a:r>
              <a:rPr kumimoji="0" lang="es-CO" sz="1555" b="1" i="0" u="none" strike="noStrike" kern="1200" cap="none" spc="26" normalizeH="0" baseline="0" noProof="0" dirty="0">
                <a:ln>
                  <a:noFill/>
                </a:ln>
                <a:solidFill>
                  <a:srgbClr val="FFFFFF"/>
                </a:solidFill>
                <a:effectLst/>
                <a:uLnTx/>
                <a:uFillTx/>
                <a:latin typeface="Poppins Bold"/>
                <a:ea typeface="Poppins Bold"/>
                <a:cs typeface="Poppins Bold"/>
                <a:sym typeface="Poppins Bold"/>
              </a:rPr>
              <a:t> </a:t>
            </a:r>
            <a:r>
              <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rPr>
              <a:t>Caracterizada por la comercialización de bienes que han ingresado de forma ilegal. Según Asograsas, de información reportada por la DIAN, entre 2017 y 2023 en promedio el 34 % en cantidad y el 22 % valor (dólares CIF) de las exportaciones ecuatorianas de aceite de palma crudo a Colombia entraron subfacturadas mientras que, para el aceite de palma refinado, blanqueado y desodorizado (RBD) el promedio en cantidad fue de 31 % y en valor del 36 %.</a:t>
            </a:r>
          </a:p>
          <a:p>
            <a:pPr marL="0" marR="0" lvl="0" indent="0" algn="just" defTabSz="914400" rtl="0" eaLnBrk="1" fontAlgn="auto" latinLnBrk="0" hangingPunct="1">
              <a:lnSpc>
                <a:spcPts val="2021"/>
              </a:lnSpc>
              <a:spcBef>
                <a:spcPts val="0"/>
              </a:spcBef>
              <a:spcAft>
                <a:spcPts val="0"/>
              </a:spcAft>
              <a:buClrTx/>
              <a:buSzTx/>
              <a:buFontTx/>
              <a:buNone/>
              <a:tabLst/>
              <a:defRPr/>
            </a:pPr>
            <a:endPar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endParaRPr>
          </a:p>
        </p:txBody>
      </p:sp>
      <p:sp>
        <p:nvSpPr>
          <p:cNvPr id="9" name="TextBox 9"/>
          <p:cNvSpPr txBox="1"/>
          <p:nvPr/>
        </p:nvSpPr>
        <p:spPr>
          <a:xfrm>
            <a:off x="760909" y="6495115"/>
            <a:ext cx="8743995" cy="3228274"/>
          </a:xfrm>
          <a:prstGeom prst="rect">
            <a:avLst/>
          </a:prstGeom>
        </p:spPr>
        <p:txBody>
          <a:bodyPr lIns="0" tIns="0" rIns="0" bIns="0" rtlCol="0" anchor="t">
            <a:spAutoFit/>
          </a:bodyPr>
          <a:lstStyle/>
          <a:p>
            <a:pPr marL="0" marR="0" lvl="0" indent="0" algn="just" defTabSz="914400" rtl="0" eaLnBrk="1" fontAlgn="auto" latinLnBrk="0" hangingPunct="1">
              <a:lnSpc>
                <a:spcPts val="2021"/>
              </a:lnSpc>
              <a:spcBef>
                <a:spcPts val="0"/>
              </a:spcBef>
              <a:spcAft>
                <a:spcPts val="0"/>
              </a:spcAft>
              <a:buClrTx/>
              <a:buSzTx/>
              <a:buFontTx/>
              <a:buNone/>
              <a:tabLst/>
              <a:defRPr/>
            </a:pPr>
            <a:r>
              <a:rPr kumimoji="0" lang="es-CO" sz="1555" b="1" i="0" u="none" strike="noStrike" kern="1200" cap="none" spc="26" normalizeH="0" baseline="0" noProof="0" dirty="0">
                <a:ln>
                  <a:noFill/>
                </a:ln>
                <a:solidFill>
                  <a:srgbClr val="F0B118"/>
                </a:solidFill>
                <a:effectLst/>
                <a:uLnTx/>
                <a:uFillTx/>
                <a:latin typeface="Poppins Bold"/>
                <a:ea typeface="Poppins Bold"/>
                <a:cs typeface="Poppins Bold"/>
                <a:sym typeface="Poppins Bold"/>
              </a:rPr>
              <a:t>Violación normativa:</a:t>
            </a:r>
            <a:r>
              <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rPr>
              <a:t> Representada en la omisión del cumplimiento normativo vigente para el ejercicio de la actividad. Las mafias de aceites de cocina usado reutilizado incumplen los estándares constitucionales y </a:t>
            </a:r>
            <a:r>
              <a:rPr kumimoji="0" lang="es-CO" sz="1555" b="0" i="0" u="none" strike="noStrike" kern="1200" cap="none" spc="26" normalizeH="0" baseline="0" noProof="0" dirty="0" err="1">
                <a:ln>
                  <a:noFill/>
                </a:ln>
                <a:solidFill>
                  <a:srgbClr val="FFFFFF"/>
                </a:solidFill>
                <a:effectLst/>
                <a:uLnTx/>
                <a:uFillTx/>
                <a:latin typeface="Poppins"/>
                <a:ea typeface="Poppins"/>
                <a:cs typeface="Poppins"/>
                <a:sym typeface="Poppins"/>
              </a:rPr>
              <a:t>legalespara</a:t>
            </a:r>
            <a:r>
              <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rPr>
              <a:t> la producción y comercialización de alimentos para consumo humano; la legislación tributaria (al evadir el pago de impuestos) , salud (al no cumplir estándares de calidad e inocuidad de alimentos), aduanera (al eludir el cumplimiento de los requisitos en materia de comercio exterior), ambiental (destinar aceites de cocina usados para consumo humano, cuando su uso legalmente solo es permitido para actividades industriales, en procesos de economía circular), laboral (al obligar a la fuerza laboral que necesita recursos para subsistir, a participar en la producción de aceites ilegales, degradando el empleo), los derechos del consumidor, entre otros que afectan el desarrollo del país.</a:t>
            </a:r>
          </a:p>
          <a:p>
            <a:pPr marL="0" marR="0" lvl="0" indent="0" algn="just" defTabSz="914400" rtl="0" eaLnBrk="1" fontAlgn="auto" latinLnBrk="0" hangingPunct="1">
              <a:lnSpc>
                <a:spcPts val="2021"/>
              </a:lnSpc>
              <a:spcBef>
                <a:spcPts val="0"/>
              </a:spcBef>
              <a:spcAft>
                <a:spcPts val="0"/>
              </a:spcAft>
              <a:buClrTx/>
              <a:buSzTx/>
              <a:buFontTx/>
              <a:buNone/>
              <a:tabLst/>
              <a:defRPr/>
            </a:pPr>
            <a:endPar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endParaRPr>
          </a:p>
        </p:txBody>
      </p:sp>
      <p:sp>
        <p:nvSpPr>
          <p:cNvPr id="10" name="TextBox 10"/>
          <p:cNvSpPr txBox="1"/>
          <p:nvPr/>
        </p:nvSpPr>
        <p:spPr>
          <a:xfrm>
            <a:off x="760909" y="5457590"/>
            <a:ext cx="8743995" cy="999424"/>
          </a:xfrm>
          <a:prstGeom prst="rect">
            <a:avLst/>
          </a:prstGeom>
        </p:spPr>
        <p:txBody>
          <a:bodyPr lIns="0" tIns="0" rIns="0" bIns="0" rtlCol="0" anchor="t">
            <a:spAutoFit/>
          </a:bodyPr>
          <a:lstStyle/>
          <a:p>
            <a:pPr marL="0" marR="0" lvl="0" indent="0" algn="just" defTabSz="914400" rtl="0" eaLnBrk="1" fontAlgn="auto" latinLnBrk="0" hangingPunct="1">
              <a:lnSpc>
                <a:spcPts val="2021"/>
              </a:lnSpc>
              <a:spcBef>
                <a:spcPts val="0"/>
              </a:spcBef>
              <a:spcAft>
                <a:spcPts val="0"/>
              </a:spcAft>
              <a:buClrTx/>
              <a:buSzTx/>
              <a:buFontTx/>
              <a:buNone/>
              <a:tabLst/>
              <a:defRPr/>
            </a:pPr>
            <a:r>
              <a:rPr kumimoji="0" lang="es-CO" sz="1555" b="1" i="0" u="none" strike="noStrike" kern="1200" cap="none" spc="26" normalizeH="0" baseline="0" noProof="0" dirty="0">
                <a:ln>
                  <a:noFill/>
                </a:ln>
                <a:solidFill>
                  <a:srgbClr val="F0B118"/>
                </a:solidFill>
                <a:effectLst/>
                <a:uLnTx/>
                <a:uFillTx/>
                <a:latin typeface="Poppins Bold"/>
                <a:ea typeface="Poppins Bold"/>
                <a:cs typeface="Poppins Bold"/>
                <a:sym typeface="Poppins Bold"/>
              </a:rPr>
              <a:t>Hurto de materias primas:</a:t>
            </a:r>
            <a:r>
              <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rPr>
              <a:t> Ante el incentivo de IVA diferencial, los agentes ilegales recurren al hurto de materias primas, usando los frutos vegetales en procesos clandestinos de transformación y comercialización, que carecen de trazabilidad. </a:t>
            </a:r>
          </a:p>
          <a:p>
            <a:pPr marL="0" marR="0" lvl="0" indent="0" algn="just" defTabSz="914400" rtl="0" eaLnBrk="1" fontAlgn="auto" latinLnBrk="0" hangingPunct="1">
              <a:lnSpc>
                <a:spcPts val="2021"/>
              </a:lnSpc>
              <a:spcBef>
                <a:spcPts val="0"/>
              </a:spcBef>
              <a:spcAft>
                <a:spcPts val="0"/>
              </a:spcAft>
              <a:buClrTx/>
              <a:buSzTx/>
              <a:buFontTx/>
              <a:buNone/>
              <a:tabLst/>
              <a:defRPr/>
            </a:pPr>
            <a:endParaRPr kumimoji="0" lang="es-CO" sz="1555" b="0" i="0" u="none" strike="noStrike" kern="1200" cap="none" spc="26" normalizeH="0" baseline="0" noProof="0" dirty="0">
              <a:ln>
                <a:noFill/>
              </a:ln>
              <a:solidFill>
                <a:srgbClr val="FFFFFF"/>
              </a:solidFill>
              <a:effectLst/>
              <a:uLnTx/>
              <a:uFillTx/>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2D2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l="16408"/>
          <a:stretch>
            <a:fillRect/>
          </a:stretch>
        </p:blipFill>
        <p:spPr>
          <a:xfrm>
            <a:off x="822140" y="1679103"/>
            <a:ext cx="4037852" cy="7250205"/>
          </a:xfrm>
          <a:prstGeom prst="rect">
            <a:avLst/>
          </a:prstGeom>
        </p:spPr>
      </p:pic>
      <p:pic>
        <p:nvPicPr>
          <p:cNvPr id="4" name="Picture 4"/>
          <p:cNvPicPr>
            <a:picLocks noChangeAspect="1"/>
          </p:cNvPicPr>
          <p:nvPr/>
        </p:nvPicPr>
        <p:blipFill>
          <a:blip r:embed="rId2"/>
          <a:srcRect l="16408"/>
          <a:stretch>
            <a:fillRect/>
          </a:stretch>
        </p:blipFill>
        <p:spPr>
          <a:xfrm>
            <a:off x="4955242" y="1679103"/>
            <a:ext cx="4037852" cy="7250205"/>
          </a:xfrm>
          <a:prstGeom prst="rect">
            <a:avLst/>
          </a:prstGeom>
        </p:spPr>
      </p:pic>
      <p:pic>
        <p:nvPicPr>
          <p:cNvPr id="5" name="Picture 5"/>
          <p:cNvPicPr>
            <a:picLocks noChangeAspect="1"/>
          </p:cNvPicPr>
          <p:nvPr/>
        </p:nvPicPr>
        <p:blipFill>
          <a:blip r:embed="rId2"/>
          <a:srcRect l="16408"/>
          <a:stretch>
            <a:fillRect/>
          </a:stretch>
        </p:blipFill>
        <p:spPr>
          <a:xfrm>
            <a:off x="9088345" y="1679103"/>
            <a:ext cx="4037852" cy="7250205"/>
          </a:xfrm>
          <a:prstGeom prst="rect">
            <a:avLst/>
          </a:prstGeom>
        </p:spPr>
      </p:pic>
      <p:pic>
        <p:nvPicPr>
          <p:cNvPr id="6" name="Picture 6"/>
          <p:cNvPicPr>
            <a:picLocks noChangeAspect="1"/>
          </p:cNvPicPr>
          <p:nvPr/>
        </p:nvPicPr>
        <p:blipFill>
          <a:blip r:embed="rId2"/>
          <a:srcRect l="16408"/>
          <a:stretch>
            <a:fillRect/>
          </a:stretch>
        </p:blipFill>
        <p:spPr>
          <a:xfrm>
            <a:off x="13221447" y="1679103"/>
            <a:ext cx="4037852" cy="7250205"/>
          </a:xfrm>
          <a:prstGeom prst="rect">
            <a:avLst/>
          </a:prstGeom>
        </p:spPr>
      </p:pic>
      <p:grpSp>
        <p:nvGrpSpPr>
          <p:cNvPr id="7" name="Group 7"/>
          <p:cNvGrpSpPr/>
          <p:nvPr/>
        </p:nvGrpSpPr>
        <p:grpSpPr>
          <a:xfrm>
            <a:off x="822140" y="9258300"/>
            <a:ext cx="3170495" cy="1063698"/>
            <a:chOff x="0" y="0"/>
            <a:chExt cx="4227326" cy="1418263"/>
          </a:xfrm>
        </p:grpSpPr>
        <p:sp>
          <p:nvSpPr>
            <p:cNvPr id="8" name="Freeform 8"/>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9" name="TextBox 9"/>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0" name="Freeform 10"/>
          <p:cNvSpPr/>
          <p:nvPr/>
        </p:nvSpPr>
        <p:spPr>
          <a:xfrm>
            <a:off x="12383347" y="6041645"/>
            <a:ext cx="4935433" cy="2963864"/>
          </a:xfrm>
          <a:custGeom>
            <a:avLst/>
            <a:gdLst/>
            <a:ahLst/>
            <a:cxnLst/>
            <a:rect l="l" t="t" r="r" b="b"/>
            <a:pathLst>
              <a:path w="4935433" h="2963864">
                <a:moveTo>
                  <a:pt x="0" y="0"/>
                </a:moveTo>
                <a:lnTo>
                  <a:pt x="4935433" y="0"/>
                </a:lnTo>
                <a:lnTo>
                  <a:pt x="4935433" y="2963864"/>
                </a:lnTo>
                <a:lnTo>
                  <a:pt x="0" y="2963864"/>
                </a:lnTo>
                <a:lnTo>
                  <a:pt x="0" y="0"/>
                </a:lnTo>
                <a:close/>
              </a:path>
            </a:pathLst>
          </a:custGeom>
          <a:blipFill>
            <a:blip r:embed="rId5"/>
            <a:stretch>
              <a:fillRect t="-149936"/>
            </a:stretch>
          </a:blipFill>
        </p:spPr>
        <p:txBody>
          <a:bodyPr/>
          <a:lstStyle/>
          <a:p>
            <a:endParaRPr lang="es-CO" noProof="0" dirty="0"/>
          </a:p>
        </p:txBody>
      </p:sp>
      <p:sp>
        <p:nvSpPr>
          <p:cNvPr id="11" name="Freeform 11"/>
          <p:cNvSpPr/>
          <p:nvPr/>
        </p:nvSpPr>
        <p:spPr>
          <a:xfrm>
            <a:off x="1232209" y="9335482"/>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6"/>
            <a:stretch>
              <a:fillRect t="-60121" b="-80780"/>
            </a:stretch>
          </a:blipFill>
        </p:spPr>
        <p:txBody>
          <a:bodyPr/>
          <a:lstStyle/>
          <a:p>
            <a:endParaRPr lang="es-CO" noProof="0" dirty="0"/>
          </a:p>
        </p:txBody>
      </p:sp>
      <p:sp>
        <p:nvSpPr>
          <p:cNvPr id="12" name="Freeform 12"/>
          <p:cNvSpPr/>
          <p:nvPr/>
        </p:nvSpPr>
        <p:spPr>
          <a:xfrm>
            <a:off x="8256680" y="6219014"/>
            <a:ext cx="4935433" cy="2748395"/>
          </a:xfrm>
          <a:custGeom>
            <a:avLst/>
            <a:gdLst/>
            <a:ahLst/>
            <a:cxnLst/>
            <a:rect l="l" t="t" r="r" b="b"/>
            <a:pathLst>
              <a:path w="4935433" h="2748395">
                <a:moveTo>
                  <a:pt x="0" y="0"/>
                </a:moveTo>
                <a:lnTo>
                  <a:pt x="4935433" y="0"/>
                </a:lnTo>
                <a:lnTo>
                  <a:pt x="4935433" y="2748395"/>
                </a:lnTo>
                <a:lnTo>
                  <a:pt x="0" y="2748395"/>
                </a:lnTo>
                <a:lnTo>
                  <a:pt x="0" y="0"/>
                </a:lnTo>
                <a:close/>
              </a:path>
            </a:pathLst>
          </a:custGeom>
          <a:blipFill>
            <a:blip r:embed="rId5"/>
            <a:stretch>
              <a:fillRect t="-169531"/>
            </a:stretch>
          </a:blipFill>
        </p:spPr>
        <p:txBody>
          <a:bodyPr/>
          <a:lstStyle/>
          <a:p>
            <a:endParaRPr lang="es-CO" noProof="0" dirty="0"/>
          </a:p>
        </p:txBody>
      </p:sp>
      <p:sp>
        <p:nvSpPr>
          <p:cNvPr id="13" name="Freeform 13"/>
          <p:cNvSpPr/>
          <p:nvPr/>
        </p:nvSpPr>
        <p:spPr>
          <a:xfrm>
            <a:off x="4116687" y="6628773"/>
            <a:ext cx="4935433" cy="2376735"/>
          </a:xfrm>
          <a:custGeom>
            <a:avLst/>
            <a:gdLst/>
            <a:ahLst/>
            <a:cxnLst/>
            <a:rect l="l" t="t" r="r" b="b"/>
            <a:pathLst>
              <a:path w="4935433" h="2376735">
                <a:moveTo>
                  <a:pt x="0" y="0"/>
                </a:moveTo>
                <a:lnTo>
                  <a:pt x="4935433" y="0"/>
                </a:lnTo>
                <a:lnTo>
                  <a:pt x="4935433" y="2376736"/>
                </a:lnTo>
                <a:lnTo>
                  <a:pt x="0" y="2376736"/>
                </a:lnTo>
                <a:lnTo>
                  <a:pt x="0" y="0"/>
                </a:lnTo>
                <a:close/>
              </a:path>
            </a:pathLst>
          </a:custGeom>
          <a:blipFill>
            <a:blip r:embed="rId5"/>
            <a:stretch>
              <a:fillRect t="-211678"/>
            </a:stretch>
          </a:blipFill>
        </p:spPr>
        <p:txBody>
          <a:bodyPr/>
          <a:lstStyle/>
          <a:p>
            <a:endParaRPr lang="es-CO" noProof="0" dirty="0"/>
          </a:p>
        </p:txBody>
      </p:sp>
      <p:sp>
        <p:nvSpPr>
          <p:cNvPr id="14" name="Freeform 14"/>
          <p:cNvSpPr/>
          <p:nvPr/>
        </p:nvSpPr>
        <p:spPr>
          <a:xfrm>
            <a:off x="-28575" y="6532134"/>
            <a:ext cx="4935433" cy="2473375"/>
          </a:xfrm>
          <a:custGeom>
            <a:avLst/>
            <a:gdLst/>
            <a:ahLst/>
            <a:cxnLst/>
            <a:rect l="l" t="t" r="r" b="b"/>
            <a:pathLst>
              <a:path w="4935433" h="2473375">
                <a:moveTo>
                  <a:pt x="0" y="0"/>
                </a:moveTo>
                <a:lnTo>
                  <a:pt x="4935433" y="0"/>
                </a:lnTo>
                <a:lnTo>
                  <a:pt x="4935433" y="2473375"/>
                </a:lnTo>
                <a:lnTo>
                  <a:pt x="0" y="2473375"/>
                </a:lnTo>
                <a:lnTo>
                  <a:pt x="0" y="0"/>
                </a:lnTo>
                <a:close/>
              </a:path>
            </a:pathLst>
          </a:custGeom>
          <a:blipFill>
            <a:blip r:embed="rId5"/>
            <a:stretch>
              <a:fillRect t="-199500"/>
            </a:stretch>
          </a:blipFill>
        </p:spPr>
        <p:txBody>
          <a:bodyPr/>
          <a:lstStyle/>
          <a:p>
            <a:endParaRPr lang="es-CO" noProof="0" dirty="0"/>
          </a:p>
        </p:txBody>
      </p:sp>
      <p:sp>
        <p:nvSpPr>
          <p:cNvPr id="15" name="Freeform 15"/>
          <p:cNvSpPr/>
          <p:nvPr/>
        </p:nvSpPr>
        <p:spPr>
          <a:xfrm>
            <a:off x="1816804" y="6532134"/>
            <a:ext cx="1513658" cy="1638803"/>
          </a:xfrm>
          <a:custGeom>
            <a:avLst/>
            <a:gdLst/>
            <a:ahLst/>
            <a:cxnLst/>
            <a:rect l="l" t="t" r="r" b="b"/>
            <a:pathLst>
              <a:path w="1513658" h="1638803">
                <a:moveTo>
                  <a:pt x="0" y="0"/>
                </a:moveTo>
                <a:lnTo>
                  <a:pt x="1513658" y="0"/>
                </a:lnTo>
                <a:lnTo>
                  <a:pt x="1513658" y="1638803"/>
                </a:lnTo>
                <a:lnTo>
                  <a:pt x="0" y="16388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noProof="0" dirty="0"/>
          </a:p>
        </p:txBody>
      </p:sp>
      <p:sp>
        <p:nvSpPr>
          <p:cNvPr id="16" name="Freeform 16"/>
          <p:cNvSpPr/>
          <p:nvPr/>
        </p:nvSpPr>
        <p:spPr>
          <a:xfrm>
            <a:off x="5949054" y="6628773"/>
            <a:ext cx="1513658" cy="1638803"/>
          </a:xfrm>
          <a:custGeom>
            <a:avLst/>
            <a:gdLst/>
            <a:ahLst/>
            <a:cxnLst/>
            <a:rect l="l" t="t" r="r" b="b"/>
            <a:pathLst>
              <a:path w="1513658" h="1638803">
                <a:moveTo>
                  <a:pt x="0" y="0"/>
                </a:moveTo>
                <a:lnTo>
                  <a:pt x="1513658" y="0"/>
                </a:lnTo>
                <a:lnTo>
                  <a:pt x="1513658" y="1638804"/>
                </a:lnTo>
                <a:lnTo>
                  <a:pt x="0" y="1638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noProof="0" dirty="0"/>
          </a:p>
        </p:txBody>
      </p:sp>
      <p:sp>
        <p:nvSpPr>
          <p:cNvPr id="17" name="Freeform 17"/>
          <p:cNvSpPr/>
          <p:nvPr/>
        </p:nvSpPr>
        <p:spPr>
          <a:xfrm>
            <a:off x="10080820" y="6532134"/>
            <a:ext cx="1513658" cy="1638803"/>
          </a:xfrm>
          <a:custGeom>
            <a:avLst/>
            <a:gdLst/>
            <a:ahLst/>
            <a:cxnLst/>
            <a:rect l="l" t="t" r="r" b="b"/>
            <a:pathLst>
              <a:path w="1513658" h="1638803">
                <a:moveTo>
                  <a:pt x="0" y="0"/>
                </a:moveTo>
                <a:lnTo>
                  <a:pt x="1513658" y="0"/>
                </a:lnTo>
                <a:lnTo>
                  <a:pt x="1513658" y="1638803"/>
                </a:lnTo>
                <a:lnTo>
                  <a:pt x="0" y="16388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noProof="0" dirty="0"/>
          </a:p>
        </p:txBody>
      </p:sp>
      <p:sp>
        <p:nvSpPr>
          <p:cNvPr id="18" name="Freeform 18"/>
          <p:cNvSpPr/>
          <p:nvPr/>
        </p:nvSpPr>
        <p:spPr>
          <a:xfrm>
            <a:off x="14094234" y="6532134"/>
            <a:ext cx="1513658" cy="1638803"/>
          </a:xfrm>
          <a:custGeom>
            <a:avLst/>
            <a:gdLst/>
            <a:ahLst/>
            <a:cxnLst/>
            <a:rect l="l" t="t" r="r" b="b"/>
            <a:pathLst>
              <a:path w="1513658" h="1638803">
                <a:moveTo>
                  <a:pt x="0" y="0"/>
                </a:moveTo>
                <a:lnTo>
                  <a:pt x="1513658" y="0"/>
                </a:lnTo>
                <a:lnTo>
                  <a:pt x="1513658" y="1638803"/>
                </a:lnTo>
                <a:lnTo>
                  <a:pt x="0" y="16388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noProof="0" dirty="0"/>
          </a:p>
        </p:txBody>
      </p:sp>
      <p:sp>
        <p:nvSpPr>
          <p:cNvPr id="19" name="Freeform 19"/>
          <p:cNvSpPr/>
          <p:nvPr/>
        </p:nvSpPr>
        <p:spPr>
          <a:xfrm>
            <a:off x="14094234" y="5973458"/>
            <a:ext cx="1513658" cy="1638803"/>
          </a:xfrm>
          <a:custGeom>
            <a:avLst/>
            <a:gdLst/>
            <a:ahLst/>
            <a:cxnLst/>
            <a:rect l="l" t="t" r="r" b="b"/>
            <a:pathLst>
              <a:path w="1513658" h="1638803">
                <a:moveTo>
                  <a:pt x="0" y="0"/>
                </a:moveTo>
                <a:lnTo>
                  <a:pt x="1513658" y="0"/>
                </a:lnTo>
                <a:lnTo>
                  <a:pt x="1513658" y="1638804"/>
                </a:lnTo>
                <a:lnTo>
                  <a:pt x="0" y="1638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CO" noProof="0" dirty="0"/>
          </a:p>
        </p:txBody>
      </p:sp>
      <p:sp>
        <p:nvSpPr>
          <p:cNvPr id="20" name="Freeform 20"/>
          <p:cNvSpPr/>
          <p:nvPr/>
        </p:nvSpPr>
        <p:spPr>
          <a:xfrm>
            <a:off x="5110814" y="6715284"/>
            <a:ext cx="634284" cy="1465783"/>
          </a:xfrm>
          <a:custGeom>
            <a:avLst/>
            <a:gdLst/>
            <a:ahLst/>
            <a:cxnLst/>
            <a:rect l="l" t="t" r="r" b="b"/>
            <a:pathLst>
              <a:path w="634284" h="1465783">
                <a:moveTo>
                  <a:pt x="0" y="0"/>
                </a:moveTo>
                <a:lnTo>
                  <a:pt x="634284" y="0"/>
                </a:lnTo>
                <a:lnTo>
                  <a:pt x="634284" y="1465783"/>
                </a:lnTo>
                <a:lnTo>
                  <a:pt x="0" y="146578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CO" noProof="0" dirty="0"/>
          </a:p>
        </p:txBody>
      </p:sp>
      <p:sp>
        <p:nvSpPr>
          <p:cNvPr id="21" name="Freeform 21"/>
          <p:cNvSpPr/>
          <p:nvPr/>
        </p:nvSpPr>
        <p:spPr>
          <a:xfrm rot="-10800000">
            <a:off x="9126341" y="6318232"/>
            <a:ext cx="789196" cy="1823772"/>
          </a:xfrm>
          <a:custGeom>
            <a:avLst/>
            <a:gdLst/>
            <a:ahLst/>
            <a:cxnLst/>
            <a:rect l="l" t="t" r="r" b="b"/>
            <a:pathLst>
              <a:path w="789196" h="1823772">
                <a:moveTo>
                  <a:pt x="0" y="0"/>
                </a:moveTo>
                <a:lnTo>
                  <a:pt x="789195" y="0"/>
                </a:lnTo>
                <a:lnTo>
                  <a:pt x="789195" y="1823772"/>
                </a:lnTo>
                <a:lnTo>
                  <a:pt x="0" y="182377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CO" noProof="0" dirty="0"/>
          </a:p>
        </p:txBody>
      </p:sp>
      <p:sp>
        <p:nvSpPr>
          <p:cNvPr id="22" name="Freeform 22"/>
          <p:cNvSpPr/>
          <p:nvPr/>
        </p:nvSpPr>
        <p:spPr>
          <a:xfrm rot="-10800000">
            <a:off x="13185351" y="6062571"/>
            <a:ext cx="908883" cy="2100359"/>
          </a:xfrm>
          <a:custGeom>
            <a:avLst/>
            <a:gdLst/>
            <a:ahLst/>
            <a:cxnLst/>
            <a:rect l="l" t="t" r="r" b="b"/>
            <a:pathLst>
              <a:path w="908883" h="2100359">
                <a:moveTo>
                  <a:pt x="0" y="0"/>
                </a:moveTo>
                <a:lnTo>
                  <a:pt x="908883" y="0"/>
                </a:lnTo>
                <a:lnTo>
                  <a:pt x="908883" y="2100359"/>
                </a:lnTo>
                <a:lnTo>
                  <a:pt x="0" y="210035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CO" noProof="0" dirty="0"/>
          </a:p>
        </p:txBody>
      </p:sp>
      <p:grpSp>
        <p:nvGrpSpPr>
          <p:cNvPr id="23" name="Group 23"/>
          <p:cNvGrpSpPr/>
          <p:nvPr/>
        </p:nvGrpSpPr>
        <p:grpSpPr>
          <a:xfrm>
            <a:off x="939839" y="1766897"/>
            <a:ext cx="3811451" cy="446982"/>
            <a:chOff x="0" y="0"/>
            <a:chExt cx="1003839" cy="117724"/>
          </a:xfrm>
        </p:grpSpPr>
        <p:sp>
          <p:nvSpPr>
            <p:cNvPr id="24" name="Freeform 24"/>
            <p:cNvSpPr/>
            <p:nvPr/>
          </p:nvSpPr>
          <p:spPr>
            <a:xfrm>
              <a:off x="0" y="0"/>
              <a:ext cx="1003839" cy="117724"/>
            </a:xfrm>
            <a:custGeom>
              <a:avLst/>
              <a:gdLst/>
              <a:ahLst/>
              <a:cxnLst/>
              <a:rect l="l" t="t" r="r" b="b"/>
              <a:pathLst>
                <a:path w="1003839" h="117724">
                  <a:moveTo>
                    <a:pt x="58862" y="0"/>
                  </a:moveTo>
                  <a:lnTo>
                    <a:pt x="944977" y="0"/>
                  </a:lnTo>
                  <a:cubicBezTo>
                    <a:pt x="977486" y="0"/>
                    <a:pt x="1003839" y="26353"/>
                    <a:pt x="1003839" y="58862"/>
                  </a:cubicBezTo>
                  <a:lnTo>
                    <a:pt x="1003839" y="58862"/>
                  </a:lnTo>
                  <a:cubicBezTo>
                    <a:pt x="1003839" y="91370"/>
                    <a:pt x="977486" y="117724"/>
                    <a:pt x="944977" y="117724"/>
                  </a:cubicBezTo>
                  <a:lnTo>
                    <a:pt x="58862" y="117724"/>
                  </a:lnTo>
                  <a:cubicBezTo>
                    <a:pt x="26353" y="117724"/>
                    <a:pt x="0" y="91370"/>
                    <a:pt x="0" y="58862"/>
                  </a:cubicBezTo>
                  <a:lnTo>
                    <a:pt x="0" y="58862"/>
                  </a:lnTo>
                  <a:cubicBezTo>
                    <a:pt x="0" y="26353"/>
                    <a:pt x="26353" y="0"/>
                    <a:pt x="58862" y="0"/>
                  </a:cubicBezTo>
                  <a:close/>
                </a:path>
              </a:pathLst>
            </a:custGeom>
            <a:solidFill>
              <a:srgbClr val="A6A6A6"/>
            </a:solidFill>
          </p:spPr>
          <p:txBody>
            <a:bodyPr/>
            <a:lstStyle/>
            <a:p>
              <a:endParaRPr lang="es-CO" noProof="0" dirty="0"/>
            </a:p>
          </p:txBody>
        </p:sp>
        <p:sp>
          <p:nvSpPr>
            <p:cNvPr id="25" name="TextBox 25"/>
            <p:cNvSpPr txBox="1"/>
            <p:nvPr/>
          </p:nvSpPr>
          <p:spPr>
            <a:xfrm>
              <a:off x="0" y="0"/>
              <a:ext cx="1003839" cy="117724"/>
            </a:xfrm>
            <a:prstGeom prst="rect">
              <a:avLst/>
            </a:prstGeom>
          </p:spPr>
          <p:txBody>
            <a:bodyPr lIns="50800" tIns="50800" rIns="50800" bIns="50800" rtlCol="0" anchor="ctr"/>
            <a:lstStyle/>
            <a:p>
              <a:pPr algn="ctr">
                <a:lnSpc>
                  <a:spcPts val="1854"/>
                </a:lnSpc>
              </a:pPr>
              <a:endParaRPr lang="es-CO" noProof="0" dirty="0"/>
            </a:p>
          </p:txBody>
        </p:sp>
      </p:grpSp>
      <p:grpSp>
        <p:nvGrpSpPr>
          <p:cNvPr id="26" name="Group 26"/>
          <p:cNvGrpSpPr/>
          <p:nvPr/>
        </p:nvGrpSpPr>
        <p:grpSpPr>
          <a:xfrm>
            <a:off x="5079833" y="1766897"/>
            <a:ext cx="3811451" cy="446982"/>
            <a:chOff x="0" y="0"/>
            <a:chExt cx="1003839" cy="117724"/>
          </a:xfrm>
        </p:grpSpPr>
        <p:sp>
          <p:nvSpPr>
            <p:cNvPr id="27" name="Freeform 27"/>
            <p:cNvSpPr/>
            <p:nvPr/>
          </p:nvSpPr>
          <p:spPr>
            <a:xfrm>
              <a:off x="0" y="0"/>
              <a:ext cx="1003839" cy="117724"/>
            </a:xfrm>
            <a:custGeom>
              <a:avLst/>
              <a:gdLst/>
              <a:ahLst/>
              <a:cxnLst/>
              <a:rect l="l" t="t" r="r" b="b"/>
              <a:pathLst>
                <a:path w="1003839" h="117724">
                  <a:moveTo>
                    <a:pt x="58862" y="0"/>
                  </a:moveTo>
                  <a:lnTo>
                    <a:pt x="944977" y="0"/>
                  </a:lnTo>
                  <a:cubicBezTo>
                    <a:pt x="977486" y="0"/>
                    <a:pt x="1003839" y="26353"/>
                    <a:pt x="1003839" y="58862"/>
                  </a:cubicBezTo>
                  <a:lnTo>
                    <a:pt x="1003839" y="58862"/>
                  </a:lnTo>
                  <a:cubicBezTo>
                    <a:pt x="1003839" y="91370"/>
                    <a:pt x="977486" y="117724"/>
                    <a:pt x="944977" y="117724"/>
                  </a:cubicBezTo>
                  <a:lnTo>
                    <a:pt x="58862" y="117724"/>
                  </a:lnTo>
                  <a:cubicBezTo>
                    <a:pt x="26353" y="117724"/>
                    <a:pt x="0" y="91370"/>
                    <a:pt x="0" y="58862"/>
                  </a:cubicBezTo>
                  <a:lnTo>
                    <a:pt x="0" y="58862"/>
                  </a:lnTo>
                  <a:cubicBezTo>
                    <a:pt x="0" y="26353"/>
                    <a:pt x="26353" y="0"/>
                    <a:pt x="58862" y="0"/>
                  </a:cubicBezTo>
                  <a:close/>
                </a:path>
              </a:pathLst>
            </a:custGeom>
            <a:solidFill>
              <a:srgbClr val="A6A6A6"/>
            </a:solidFill>
          </p:spPr>
          <p:txBody>
            <a:bodyPr/>
            <a:lstStyle/>
            <a:p>
              <a:endParaRPr lang="es-CO" noProof="0" dirty="0"/>
            </a:p>
          </p:txBody>
        </p:sp>
        <p:sp>
          <p:nvSpPr>
            <p:cNvPr id="28" name="TextBox 28"/>
            <p:cNvSpPr txBox="1"/>
            <p:nvPr/>
          </p:nvSpPr>
          <p:spPr>
            <a:xfrm>
              <a:off x="0" y="0"/>
              <a:ext cx="1003839" cy="117724"/>
            </a:xfrm>
            <a:prstGeom prst="rect">
              <a:avLst/>
            </a:prstGeom>
          </p:spPr>
          <p:txBody>
            <a:bodyPr lIns="50800" tIns="50800" rIns="50800" bIns="50800" rtlCol="0" anchor="ctr"/>
            <a:lstStyle/>
            <a:p>
              <a:pPr algn="ctr">
                <a:lnSpc>
                  <a:spcPts val="1854"/>
                </a:lnSpc>
              </a:pPr>
              <a:endParaRPr lang="es-CO" noProof="0" dirty="0"/>
            </a:p>
          </p:txBody>
        </p:sp>
      </p:grpSp>
      <p:grpSp>
        <p:nvGrpSpPr>
          <p:cNvPr id="29" name="Group 29"/>
          <p:cNvGrpSpPr/>
          <p:nvPr/>
        </p:nvGrpSpPr>
        <p:grpSpPr>
          <a:xfrm>
            <a:off x="9215134" y="1766897"/>
            <a:ext cx="3811451" cy="446982"/>
            <a:chOff x="0" y="0"/>
            <a:chExt cx="1003839" cy="117724"/>
          </a:xfrm>
        </p:grpSpPr>
        <p:sp>
          <p:nvSpPr>
            <p:cNvPr id="30" name="Freeform 30"/>
            <p:cNvSpPr/>
            <p:nvPr/>
          </p:nvSpPr>
          <p:spPr>
            <a:xfrm>
              <a:off x="0" y="0"/>
              <a:ext cx="1003839" cy="117724"/>
            </a:xfrm>
            <a:custGeom>
              <a:avLst/>
              <a:gdLst/>
              <a:ahLst/>
              <a:cxnLst/>
              <a:rect l="l" t="t" r="r" b="b"/>
              <a:pathLst>
                <a:path w="1003839" h="117724">
                  <a:moveTo>
                    <a:pt x="58862" y="0"/>
                  </a:moveTo>
                  <a:lnTo>
                    <a:pt x="944977" y="0"/>
                  </a:lnTo>
                  <a:cubicBezTo>
                    <a:pt x="977486" y="0"/>
                    <a:pt x="1003839" y="26353"/>
                    <a:pt x="1003839" y="58862"/>
                  </a:cubicBezTo>
                  <a:lnTo>
                    <a:pt x="1003839" y="58862"/>
                  </a:lnTo>
                  <a:cubicBezTo>
                    <a:pt x="1003839" y="91370"/>
                    <a:pt x="977486" y="117724"/>
                    <a:pt x="944977" y="117724"/>
                  </a:cubicBezTo>
                  <a:lnTo>
                    <a:pt x="58862" y="117724"/>
                  </a:lnTo>
                  <a:cubicBezTo>
                    <a:pt x="26353" y="117724"/>
                    <a:pt x="0" y="91370"/>
                    <a:pt x="0" y="58862"/>
                  </a:cubicBezTo>
                  <a:lnTo>
                    <a:pt x="0" y="58862"/>
                  </a:lnTo>
                  <a:cubicBezTo>
                    <a:pt x="0" y="26353"/>
                    <a:pt x="26353" y="0"/>
                    <a:pt x="58862" y="0"/>
                  </a:cubicBezTo>
                  <a:close/>
                </a:path>
              </a:pathLst>
            </a:custGeom>
            <a:solidFill>
              <a:srgbClr val="A6A6A6"/>
            </a:solidFill>
          </p:spPr>
          <p:txBody>
            <a:bodyPr/>
            <a:lstStyle/>
            <a:p>
              <a:endParaRPr lang="es-CO" noProof="0" dirty="0"/>
            </a:p>
          </p:txBody>
        </p:sp>
        <p:sp>
          <p:nvSpPr>
            <p:cNvPr id="31" name="TextBox 31"/>
            <p:cNvSpPr txBox="1"/>
            <p:nvPr/>
          </p:nvSpPr>
          <p:spPr>
            <a:xfrm>
              <a:off x="0" y="0"/>
              <a:ext cx="1003839" cy="117724"/>
            </a:xfrm>
            <a:prstGeom prst="rect">
              <a:avLst/>
            </a:prstGeom>
          </p:spPr>
          <p:txBody>
            <a:bodyPr lIns="50800" tIns="50800" rIns="50800" bIns="50800" rtlCol="0" anchor="ctr"/>
            <a:lstStyle/>
            <a:p>
              <a:pPr algn="ctr">
                <a:lnSpc>
                  <a:spcPts val="1854"/>
                </a:lnSpc>
              </a:pPr>
              <a:endParaRPr lang="es-CO" noProof="0" dirty="0"/>
            </a:p>
          </p:txBody>
        </p:sp>
      </p:grpSp>
      <p:grpSp>
        <p:nvGrpSpPr>
          <p:cNvPr id="32" name="Group 32"/>
          <p:cNvGrpSpPr/>
          <p:nvPr/>
        </p:nvGrpSpPr>
        <p:grpSpPr>
          <a:xfrm>
            <a:off x="13390277" y="1766897"/>
            <a:ext cx="3811451" cy="446982"/>
            <a:chOff x="0" y="0"/>
            <a:chExt cx="1003839" cy="117724"/>
          </a:xfrm>
        </p:grpSpPr>
        <p:sp>
          <p:nvSpPr>
            <p:cNvPr id="33" name="Freeform 33"/>
            <p:cNvSpPr/>
            <p:nvPr/>
          </p:nvSpPr>
          <p:spPr>
            <a:xfrm>
              <a:off x="0" y="0"/>
              <a:ext cx="1003839" cy="117724"/>
            </a:xfrm>
            <a:custGeom>
              <a:avLst/>
              <a:gdLst/>
              <a:ahLst/>
              <a:cxnLst/>
              <a:rect l="l" t="t" r="r" b="b"/>
              <a:pathLst>
                <a:path w="1003839" h="117724">
                  <a:moveTo>
                    <a:pt x="58862" y="0"/>
                  </a:moveTo>
                  <a:lnTo>
                    <a:pt x="944977" y="0"/>
                  </a:lnTo>
                  <a:cubicBezTo>
                    <a:pt x="977486" y="0"/>
                    <a:pt x="1003839" y="26353"/>
                    <a:pt x="1003839" y="58862"/>
                  </a:cubicBezTo>
                  <a:lnTo>
                    <a:pt x="1003839" y="58862"/>
                  </a:lnTo>
                  <a:cubicBezTo>
                    <a:pt x="1003839" y="91370"/>
                    <a:pt x="977486" y="117724"/>
                    <a:pt x="944977" y="117724"/>
                  </a:cubicBezTo>
                  <a:lnTo>
                    <a:pt x="58862" y="117724"/>
                  </a:lnTo>
                  <a:cubicBezTo>
                    <a:pt x="26353" y="117724"/>
                    <a:pt x="0" y="91370"/>
                    <a:pt x="0" y="58862"/>
                  </a:cubicBezTo>
                  <a:lnTo>
                    <a:pt x="0" y="58862"/>
                  </a:lnTo>
                  <a:cubicBezTo>
                    <a:pt x="0" y="26353"/>
                    <a:pt x="26353" y="0"/>
                    <a:pt x="58862" y="0"/>
                  </a:cubicBezTo>
                  <a:close/>
                </a:path>
              </a:pathLst>
            </a:custGeom>
            <a:solidFill>
              <a:srgbClr val="F7C20E"/>
            </a:solidFill>
          </p:spPr>
          <p:txBody>
            <a:bodyPr/>
            <a:lstStyle/>
            <a:p>
              <a:endParaRPr lang="es-CO" noProof="0" dirty="0"/>
            </a:p>
          </p:txBody>
        </p:sp>
        <p:sp>
          <p:nvSpPr>
            <p:cNvPr id="34" name="TextBox 34"/>
            <p:cNvSpPr txBox="1"/>
            <p:nvPr/>
          </p:nvSpPr>
          <p:spPr>
            <a:xfrm>
              <a:off x="0" y="0"/>
              <a:ext cx="1003839" cy="117724"/>
            </a:xfrm>
            <a:prstGeom prst="rect">
              <a:avLst/>
            </a:prstGeom>
          </p:spPr>
          <p:txBody>
            <a:bodyPr lIns="50800" tIns="50800" rIns="50800" bIns="50800" rtlCol="0" anchor="ctr"/>
            <a:lstStyle/>
            <a:p>
              <a:pPr algn="ctr">
                <a:lnSpc>
                  <a:spcPts val="1854"/>
                </a:lnSpc>
              </a:pPr>
              <a:endParaRPr lang="es-CO" noProof="0" dirty="0"/>
            </a:p>
          </p:txBody>
        </p:sp>
      </p:grpSp>
      <p:sp>
        <p:nvSpPr>
          <p:cNvPr id="35" name="Freeform 35"/>
          <p:cNvSpPr/>
          <p:nvPr/>
        </p:nvSpPr>
        <p:spPr>
          <a:xfrm rot="-2051279">
            <a:off x="13238588" y="1745275"/>
            <a:ext cx="509021" cy="321956"/>
          </a:xfrm>
          <a:custGeom>
            <a:avLst/>
            <a:gdLst/>
            <a:ahLst/>
            <a:cxnLst/>
            <a:rect l="l" t="t" r="r" b="b"/>
            <a:pathLst>
              <a:path w="509021" h="321956">
                <a:moveTo>
                  <a:pt x="0" y="0"/>
                </a:moveTo>
                <a:lnTo>
                  <a:pt x="509021" y="0"/>
                </a:lnTo>
                <a:lnTo>
                  <a:pt x="509021" y="321956"/>
                </a:lnTo>
                <a:lnTo>
                  <a:pt x="0" y="3219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s-CO" noProof="0" dirty="0"/>
          </a:p>
        </p:txBody>
      </p:sp>
      <p:sp>
        <p:nvSpPr>
          <p:cNvPr id="36" name="TextBox 36"/>
          <p:cNvSpPr txBox="1"/>
          <p:nvPr/>
        </p:nvSpPr>
        <p:spPr>
          <a:xfrm>
            <a:off x="11658361" y="4304178"/>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F7C20E"/>
                </a:solidFill>
                <a:latin typeface="Poppins Bold"/>
                <a:ea typeface="Poppins Bold"/>
                <a:cs typeface="Poppins Bold"/>
                <a:sym typeface="Poppins Bold"/>
              </a:rPr>
              <a:t>60,2%</a:t>
            </a:r>
          </a:p>
        </p:txBody>
      </p:sp>
      <p:sp>
        <p:nvSpPr>
          <p:cNvPr id="37" name="TextBox 37"/>
          <p:cNvSpPr txBox="1"/>
          <p:nvPr/>
        </p:nvSpPr>
        <p:spPr>
          <a:xfrm>
            <a:off x="15839989" y="4304178"/>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F7C20E"/>
                </a:solidFill>
                <a:latin typeface="Poppins Bold"/>
                <a:ea typeface="Poppins Bold"/>
                <a:cs typeface="Poppins Bold"/>
                <a:sym typeface="Poppins Bold"/>
              </a:rPr>
              <a:t>55,0%</a:t>
            </a:r>
          </a:p>
        </p:txBody>
      </p:sp>
      <p:sp>
        <p:nvSpPr>
          <p:cNvPr id="38" name="TextBox 38"/>
          <p:cNvSpPr txBox="1"/>
          <p:nvPr/>
        </p:nvSpPr>
        <p:spPr>
          <a:xfrm>
            <a:off x="7549780" y="4304178"/>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F7C20E"/>
                </a:solidFill>
                <a:latin typeface="Poppins Bold"/>
                <a:ea typeface="Poppins Bold"/>
                <a:cs typeface="Poppins Bold"/>
                <a:sym typeface="Poppins Bold"/>
              </a:rPr>
              <a:t>70,8%</a:t>
            </a:r>
          </a:p>
        </p:txBody>
      </p:sp>
      <p:sp>
        <p:nvSpPr>
          <p:cNvPr id="39" name="TextBox 39"/>
          <p:cNvSpPr txBox="1"/>
          <p:nvPr/>
        </p:nvSpPr>
        <p:spPr>
          <a:xfrm>
            <a:off x="3389596" y="4304178"/>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F7C20E"/>
                </a:solidFill>
                <a:latin typeface="Poppins Bold"/>
                <a:ea typeface="Poppins Bold"/>
                <a:cs typeface="Poppins Bold"/>
                <a:sym typeface="Poppins Bold"/>
              </a:rPr>
              <a:t>69,4%</a:t>
            </a:r>
          </a:p>
        </p:txBody>
      </p:sp>
      <p:sp>
        <p:nvSpPr>
          <p:cNvPr id="40" name="TextBox 40"/>
          <p:cNvSpPr txBox="1"/>
          <p:nvPr/>
        </p:nvSpPr>
        <p:spPr>
          <a:xfrm>
            <a:off x="15839989" y="6022595"/>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545454"/>
                </a:solidFill>
                <a:latin typeface="Poppins Bold"/>
                <a:ea typeface="Poppins Bold"/>
                <a:cs typeface="Poppins Bold"/>
                <a:sym typeface="Poppins Bold"/>
              </a:rPr>
              <a:t>45,0%</a:t>
            </a:r>
          </a:p>
        </p:txBody>
      </p:sp>
      <p:sp>
        <p:nvSpPr>
          <p:cNvPr id="41" name="TextBox 41"/>
          <p:cNvSpPr txBox="1"/>
          <p:nvPr/>
        </p:nvSpPr>
        <p:spPr>
          <a:xfrm>
            <a:off x="13192113" y="8566324"/>
            <a:ext cx="4067187" cy="210133"/>
          </a:xfrm>
          <a:prstGeom prst="rect">
            <a:avLst/>
          </a:prstGeom>
        </p:spPr>
        <p:txBody>
          <a:bodyPr lIns="0" tIns="0" rIns="0" bIns="0" rtlCol="0" anchor="t">
            <a:spAutoFit/>
          </a:bodyPr>
          <a:lstStyle/>
          <a:p>
            <a:pPr algn="ctr">
              <a:lnSpc>
                <a:spcPts val="1512"/>
              </a:lnSpc>
            </a:pPr>
            <a:r>
              <a:rPr lang="es-CO" sz="1326" spc="14" noProof="0" dirty="0">
                <a:solidFill>
                  <a:srgbClr val="000000"/>
                </a:solidFill>
                <a:latin typeface="Poppins Light"/>
                <a:ea typeface="Poppins Light"/>
                <a:cs typeface="Poppins Light"/>
                <a:sym typeface="Poppins Light"/>
              </a:rPr>
              <a:t>Temporalidad: enero- junio 2025</a:t>
            </a:r>
          </a:p>
        </p:txBody>
      </p:sp>
      <p:sp>
        <p:nvSpPr>
          <p:cNvPr id="42" name="TextBox 42"/>
          <p:cNvSpPr txBox="1"/>
          <p:nvPr/>
        </p:nvSpPr>
        <p:spPr>
          <a:xfrm>
            <a:off x="9052120" y="8566324"/>
            <a:ext cx="4038127" cy="210133"/>
          </a:xfrm>
          <a:prstGeom prst="rect">
            <a:avLst/>
          </a:prstGeom>
        </p:spPr>
        <p:txBody>
          <a:bodyPr lIns="0" tIns="0" rIns="0" bIns="0" rtlCol="0" anchor="t">
            <a:spAutoFit/>
          </a:bodyPr>
          <a:lstStyle/>
          <a:p>
            <a:pPr algn="ctr">
              <a:lnSpc>
                <a:spcPts val="1512"/>
              </a:lnSpc>
            </a:pPr>
            <a:r>
              <a:rPr lang="es-CO" sz="1326" spc="14" noProof="0" dirty="0">
                <a:solidFill>
                  <a:srgbClr val="000000"/>
                </a:solidFill>
                <a:latin typeface="Poppins Light"/>
                <a:ea typeface="Poppins Light"/>
                <a:cs typeface="Poppins Light"/>
                <a:sym typeface="Poppins Light"/>
              </a:rPr>
              <a:t>Temporalidad: mayo- octubre 2024</a:t>
            </a:r>
          </a:p>
        </p:txBody>
      </p:sp>
      <p:sp>
        <p:nvSpPr>
          <p:cNvPr id="43" name="TextBox 43"/>
          <p:cNvSpPr txBox="1"/>
          <p:nvPr/>
        </p:nvSpPr>
        <p:spPr>
          <a:xfrm>
            <a:off x="11730108" y="6299182"/>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545454"/>
                </a:solidFill>
                <a:latin typeface="Poppins Bold"/>
                <a:ea typeface="Poppins Bold"/>
                <a:cs typeface="Poppins Bold"/>
                <a:sym typeface="Poppins Bold"/>
              </a:rPr>
              <a:t>39,8%</a:t>
            </a:r>
          </a:p>
        </p:txBody>
      </p:sp>
      <p:sp>
        <p:nvSpPr>
          <p:cNvPr id="44" name="TextBox 44"/>
          <p:cNvSpPr txBox="1"/>
          <p:nvPr/>
        </p:nvSpPr>
        <p:spPr>
          <a:xfrm>
            <a:off x="11689728" y="6877954"/>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545454"/>
                </a:solidFill>
                <a:latin typeface="Poppins Bold"/>
                <a:ea typeface="Poppins Bold"/>
                <a:cs typeface="Poppins Bold"/>
                <a:sym typeface="Poppins Bold"/>
              </a:rPr>
              <a:t>Percepción de ilegalidad</a:t>
            </a:r>
          </a:p>
        </p:txBody>
      </p:sp>
      <p:sp>
        <p:nvSpPr>
          <p:cNvPr id="45" name="TextBox 45"/>
          <p:cNvSpPr txBox="1"/>
          <p:nvPr/>
        </p:nvSpPr>
        <p:spPr>
          <a:xfrm>
            <a:off x="5007536" y="8566324"/>
            <a:ext cx="3956045" cy="210133"/>
          </a:xfrm>
          <a:prstGeom prst="rect">
            <a:avLst/>
          </a:prstGeom>
        </p:spPr>
        <p:txBody>
          <a:bodyPr lIns="0" tIns="0" rIns="0" bIns="0" rtlCol="0" anchor="t">
            <a:spAutoFit/>
          </a:bodyPr>
          <a:lstStyle/>
          <a:p>
            <a:pPr algn="ctr">
              <a:lnSpc>
                <a:spcPts val="1512"/>
              </a:lnSpc>
            </a:pPr>
            <a:r>
              <a:rPr lang="es-CO" sz="1326" spc="14" noProof="0" dirty="0">
                <a:solidFill>
                  <a:srgbClr val="000000"/>
                </a:solidFill>
                <a:latin typeface="Poppins Light"/>
                <a:ea typeface="Poppins Light"/>
                <a:cs typeface="Poppins Light"/>
                <a:sym typeface="Poppins Light"/>
              </a:rPr>
              <a:t>Temporalidad: Noviembre 2023- abril 2024</a:t>
            </a:r>
          </a:p>
        </p:txBody>
      </p:sp>
      <p:sp>
        <p:nvSpPr>
          <p:cNvPr id="46" name="TextBox 46"/>
          <p:cNvSpPr txBox="1"/>
          <p:nvPr/>
        </p:nvSpPr>
        <p:spPr>
          <a:xfrm>
            <a:off x="867542" y="8566324"/>
            <a:ext cx="3956045" cy="210133"/>
          </a:xfrm>
          <a:prstGeom prst="rect">
            <a:avLst/>
          </a:prstGeom>
        </p:spPr>
        <p:txBody>
          <a:bodyPr lIns="0" tIns="0" rIns="0" bIns="0" rtlCol="0" anchor="t">
            <a:spAutoFit/>
          </a:bodyPr>
          <a:lstStyle/>
          <a:p>
            <a:pPr algn="ctr">
              <a:lnSpc>
                <a:spcPts val="1512"/>
              </a:lnSpc>
            </a:pPr>
            <a:r>
              <a:rPr lang="es-CO" sz="1326" spc="14" noProof="0" dirty="0">
                <a:solidFill>
                  <a:srgbClr val="000000"/>
                </a:solidFill>
                <a:latin typeface="Poppins Light"/>
                <a:ea typeface="Poppins Light"/>
                <a:cs typeface="Poppins Light"/>
                <a:sym typeface="Poppins Light"/>
              </a:rPr>
              <a:t>Temporalidad: mayo - octubre 2023</a:t>
            </a:r>
          </a:p>
        </p:txBody>
      </p:sp>
      <p:sp>
        <p:nvSpPr>
          <p:cNvPr id="47" name="TextBox 47"/>
          <p:cNvSpPr txBox="1"/>
          <p:nvPr/>
        </p:nvSpPr>
        <p:spPr>
          <a:xfrm>
            <a:off x="15819799" y="6535086"/>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545454"/>
                </a:solidFill>
                <a:latin typeface="Poppins Bold"/>
                <a:ea typeface="Poppins Bold"/>
                <a:cs typeface="Poppins Bold"/>
                <a:sym typeface="Poppins Bold"/>
              </a:rPr>
              <a:t>Percepción de ilegalidad</a:t>
            </a:r>
          </a:p>
        </p:txBody>
      </p:sp>
      <p:sp>
        <p:nvSpPr>
          <p:cNvPr id="48" name="TextBox 48"/>
          <p:cNvSpPr txBox="1"/>
          <p:nvPr/>
        </p:nvSpPr>
        <p:spPr>
          <a:xfrm>
            <a:off x="833540" y="377178"/>
            <a:ext cx="16437160" cy="1026463"/>
          </a:xfrm>
          <a:prstGeom prst="rect">
            <a:avLst/>
          </a:prstGeom>
        </p:spPr>
        <p:txBody>
          <a:bodyPr lIns="0" tIns="0" rIns="0" bIns="0" rtlCol="0" anchor="t">
            <a:spAutoFit/>
          </a:bodyPr>
          <a:lstStyle/>
          <a:p>
            <a:pPr algn="ctr">
              <a:lnSpc>
                <a:spcPts val="3940"/>
              </a:lnSpc>
            </a:pPr>
            <a:r>
              <a:rPr lang="es-CO" sz="3456" b="1" noProof="0" dirty="0">
                <a:solidFill>
                  <a:srgbClr val="FFFFFF"/>
                </a:solidFill>
                <a:latin typeface="Poppins Bold"/>
                <a:ea typeface="Poppins Bold"/>
                <a:cs typeface="Poppins Bold"/>
                <a:sym typeface="Poppins Bold"/>
              </a:rPr>
              <a:t> DEL TOTAL DEL MERCADO NACIONAL DE ACEITES Y GRASAS COMESTIBLES, </a:t>
            </a:r>
            <a:r>
              <a:rPr lang="es-CO" sz="3456" b="1" noProof="0" dirty="0">
                <a:solidFill>
                  <a:srgbClr val="FF3131"/>
                </a:solidFill>
                <a:latin typeface="Poppins Bold"/>
                <a:ea typeface="Poppins Bold"/>
                <a:cs typeface="Poppins Bold"/>
                <a:sym typeface="Poppins Bold"/>
              </a:rPr>
              <a:t>¿QUÉ PORCENTAJE DEL CONSIDERA USTED QUE ES ILEGAL?</a:t>
            </a:r>
          </a:p>
        </p:txBody>
      </p:sp>
      <p:sp>
        <p:nvSpPr>
          <p:cNvPr id="49" name="TextBox 49"/>
          <p:cNvSpPr txBox="1"/>
          <p:nvPr/>
        </p:nvSpPr>
        <p:spPr>
          <a:xfrm>
            <a:off x="7549780" y="7347547"/>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545454"/>
                </a:solidFill>
                <a:latin typeface="Poppins Bold"/>
                <a:ea typeface="Poppins Bold"/>
                <a:cs typeface="Poppins Bold"/>
                <a:sym typeface="Poppins Bold"/>
              </a:rPr>
              <a:t>Percepción de ilegalidad</a:t>
            </a:r>
          </a:p>
        </p:txBody>
      </p:sp>
      <p:sp>
        <p:nvSpPr>
          <p:cNvPr id="50" name="TextBox 50"/>
          <p:cNvSpPr txBox="1"/>
          <p:nvPr/>
        </p:nvSpPr>
        <p:spPr>
          <a:xfrm>
            <a:off x="3389596" y="7091855"/>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545454"/>
                </a:solidFill>
                <a:latin typeface="Poppins Bold"/>
                <a:ea typeface="Poppins Bold"/>
                <a:cs typeface="Poppins Bold"/>
                <a:sym typeface="Poppins Bold"/>
              </a:rPr>
              <a:t>Percepción de ilegalidad</a:t>
            </a:r>
          </a:p>
        </p:txBody>
      </p:sp>
      <p:sp>
        <p:nvSpPr>
          <p:cNvPr id="51" name="TextBox 51"/>
          <p:cNvSpPr txBox="1"/>
          <p:nvPr/>
        </p:nvSpPr>
        <p:spPr>
          <a:xfrm>
            <a:off x="7559471" y="6750832"/>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545454"/>
                </a:solidFill>
                <a:latin typeface="Poppins Bold"/>
                <a:ea typeface="Poppins Bold"/>
                <a:cs typeface="Poppins Bold"/>
                <a:sym typeface="Poppins Bold"/>
              </a:rPr>
              <a:t>29,2%</a:t>
            </a:r>
          </a:p>
        </p:txBody>
      </p:sp>
      <p:sp>
        <p:nvSpPr>
          <p:cNvPr id="52" name="TextBox 52"/>
          <p:cNvSpPr txBox="1"/>
          <p:nvPr/>
        </p:nvSpPr>
        <p:spPr>
          <a:xfrm>
            <a:off x="3493057" y="6513084"/>
            <a:ext cx="1413801" cy="530434"/>
          </a:xfrm>
          <a:prstGeom prst="rect">
            <a:avLst/>
          </a:prstGeom>
        </p:spPr>
        <p:txBody>
          <a:bodyPr lIns="0" tIns="0" rIns="0" bIns="0" rtlCol="0" anchor="t">
            <a:spAutoFit/>
          </a:bodyPr>
          <a:lstStyle/>
          <a:p>
            <a:pPr algn="just">
              <a:lnSpc>
                <a:spcPts val="3831"/>
              </a:lnSpc>
            </a:pPr>
            <a:r>
              <a:rPr lang="es-CO" sz="3360" b="1" spc="36" noProof="0" dirty="0">
                <a:solidFill>
                  <a:srgbClr val="545454"/>
                </a:solidFill>
                <a:latin typeface="Poppins Bold"/>
                <a:ea typeface="Poppins Bold"/>
                <a:cs typeface="Poppins Bold"/>
                <a:sym typeface="Poppins Bold"/>
              </a:rPr>
              <a:t>30,6%</a:t>
            </a:r>
          </a:p>
        </p:txBody>
      </p:sp>
      <p:sp>
        <p:nvSpPr>
          <p:cNvPr id="53" name="TextBox 53"/>
          <p:cNvSpPr txBox="1"/>
          <p:nvPr/>
        </p:nvSpPr>
        <p:spPr>
          <a:xfrm>
            <a:off x="11638171" y="4834612"/>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F7C20E"/>
                </a:solidFill>
                <a:latin typeface="Poppins Bold"/>
                <a:ea typeface="Poppins Bold"/>
                <a:cs typeface="Poppins Bold"/>
                <a:sym typeface="Poppins Bold"/>
              </a:rPr>
              <a:t>Percepción de legalidad</a:t>
            </a:r>
          </a:p>
        </p:txBody>
      </p:sp>
      <p:sp>
        <p:nvSpPr>
          <p:cNvPr id="54" name="TextBox 54"/>
          <p:cNvSpPr txBox="1"/>
          <p:nvPr/>
        </p:nvSpPr>
        <p:spPr>
          <a:xfrm>
            <a:off x="7462712" y="4834612"/>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F7C20E"/>
                </a:solidFill>
                <a:latin typeface="Poppins Bold"/>
                <a:ea typeface="Poppins Bold"/>
                <a:cs typeface="Poppins Bold"/>
                <a:sym typeface="Poppins Bold"/>
              </a:rPr>
              <a:t>Percepción de legalidad</a:t>
            </a:r>
          </a:p>
        </p:txBody>
      </p:sp>
      <p:sp>
        <p:nvSpPr>
          <p:cNvPr id="55" name="TextBox 55"/>
          <p:cNvSpPr txBox="1"/>
          <p:nvPr/>
        </p:nvSpPr>
        <p:spPr>
          <a:xfrm>
            <a:off x="3330462" y="4834612"/>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F7C20E"/>
                </a:solidFill>
                <a:latin typeface="Poppins Bold"/>
                <a:ea typeface="Poppins Bold"/>
                <a:cs typeface="Poppins Bold"/>
                <a:sym typeface="Poppins Bold"/>
              </a:rPr>
              <a:t>Percepción de legalidad</a:t>
            </a:r>
          </a:p>
        </p:txBody>
      </p:sp>
      <p:sp>
        <p:nvSpPr>
          <p:cNvPr id="56" name="TextBox 56"/>
          <p:cNvSpPr txBox="1"/>
          <p:nvPr/>
        </p:nvSpPr>
        <p:spPr>
          <a:xfrm>
            <a:off x="15767737" y="4834612"/>
            <a:ext cx="1433991" cy="469594"/>
          </a:xfrm>
          <a:prstGeom prst="rect">
            <a:avLst/>
          </a:prstGeom>
        </p:spPr>
        <p:txBody>
          <a:bodyPr lIns="0" tIns="0" rIns="0" bIns="0" rtlCol="0" anchor="t">
            <a:spAutoFit/>
          </a:bodyPr>
          <a:lstStyle/>
          <a:p>
            <a:pPr algn="ctr">
              <a:lnSpc>
                <a:spcPts val="1854"/>
              </a:lnSpc>
            </a:pPr>
            <a:r>
              <a:rPr lang="es-CO" sz="1626" b="1" spc="17" noProof="0" dirty="0">
                <a:solidFill>
                  <a:srgbClr val="F7C20E"/>
                </a:solidFill>
                <a:latin typeface="Poppins Bold"/>
                <a:ea typeface="Poppins Bold"/>
                <a:cs typeface="Poppins Bold"/>
                <a:sym typeface="Poppins Bold"/>
              </a:rPr>
              <a:t>Percepción de legalidad</a:t>
            </a:r>
          </a:p>
        </p:txBody>
      </p:sp>
      <p:sp>
        <p:nvSpPr>
          <p:cNvPr id="57" name="TextBox 57"/>
          <p:cNvSpPr txBox="1"/>
          <p:nvPr/>
        </p:nvSpPr>
        <p:spPr>
          <a:xfrm>
            <a:off x="939839" y="1820362"/>
            <a:ext cx="3811451" cy="330529"/>
          </a:xfrm>
          <a:prstGeom prst="rect">
            <a:avLst/>
          </a:prstGeom>
        </p:spPr>
        <p:txBody>
          <a:bodyPr lIns="0" tIns="0" rIns="0" bIns="0" rtlCol="0" anchor="t">
            <a:spAutoFit/>
          </a:bodyPr>
          <a:lstStyle/>
          <a:p>
            <a:pPr algn="ctr">
              <a:lnSpc>
                <a:spcPts val="2424"/>
              </a:lnSpc>
            </a:pPr>
            <a:r>
              <a:rPr lang="es-CO" sz="2126" b="1" spc="23" noProof="0" dirty="0">
                <a:solidFill>
                  <a:srgbClr val="000000"/>
                </a:solidFill>
                <a:latin typeface="Poppins Bold"/>
                <a:ea typeface="Poppins Bold"/>
                <a:cs typeface="Poppins Bold"/>
                <a:sym typeface="Poppins Bold"/>
              </a:rPr>
              <a:t>Segundo semestre 2023</a:t>
            </a:r>
          </a:p>
        </p:txBody>
      </p:sp>
      <p:sp>
        <p:nvSpPr>
          <p:cNvPr id="58" name="TextBox 58"/>
          <p:cNvSpPr txBox="1"/>
          <p:nvPr/>
        </p:nvSpPr>
        <p:spPr>
          <a:xfrm>
            <a:off x="5079833" y="1820362"/>
            <a:ext cx="3811451" cy="330529"/>
          </a:xfrm>
          <a:prstGeom prst="rect">
            <a:avLst/>
          </a:prstGeom>
        </p:spPr>
        <p:txBody>
          <a:bodyPr lIns="0" tIns="0" rIns="0" bIns="0" rtlCol="0" anchor="t">
            <a:spAutoFit/>
          </a:bodyPr>
          <a:lstStyle/>
          <a:p>
            <a:pPr algn="ctr">
              <a:lnSpc>
                <a:spcPts val="2424"/>
              </a:lnSpc>
            </a:pPr>
            <a:r>
              <a:rPr lang="es-CO" sz="2126" b="1" spc="23" noProof="0" dirty="0">
                <a:solidFill>
                  <a:srgbClr val="000000"/>
                </a:solidFill>
                <a:latin typeface="Poppins Bold"/>
                <a:ea typeface="Poppins Bold"/>
                <a:cs typeface="Poppins Bold"/>
                <a:sym typeface="Poppins Bold"/>
              </a:rPr>
              <a:t>Primer semestre 2024</a:t>
            </a:r>
          </a:p>
        </p:txBody>
      </p:sp>
      <p:sp>
        <p:nvSpPr>
          <p:cNvPr id="59" name="TextBox 59"/>
          <p:cNvSpPr txBox="1"/>
          <p:nvPr/>
        </p:nvSpPr>
        <p:spPr>
          <a:xfrm>
            <a:off x="9215134" y="1820362"/>
            <a:ext cx="3811451" cy="330529"/>
          </a:xfrm>
          <a:prstGeom prst="rect">
            <a:avLst/>
          </a:prstGeom>
        </p:spPr>
        <p:txBody>
          <a:bodyPr lIns="0" tIns="0" rIns="0" bIns="0" rtlCol="0" anchor="t">
            <a:spAutoFit/>
          </a:bodyPr>
          <a:lstStyle/>
          <a:p>
            <a:pPr algn="ctr">
              <a:lnSpc>
                <a:spcPts val="2424"/>
              </a:lnSpc>
            </a:pPr>
            <a:r>
              <a:rPr lang="es-CO" sz="2126" b="1" spc="23" noProof="0" dirty="0">
                <a:solidFill>
                  <a:srgbClr val="000000"/>
                </a:solidFill>
                <a:latin typeface="Poppins Bold"/>
                <a:ea typeface="Poppins Bold"/>
                <a:cs typeface="Poppins Bold"/>
                <a:sym typeface="Poppins Bold"/>
              </a:rPr>
              <a:t>Segundo semestre 2024</a:t>
            </a:r>
          </a:p>
        </p:txBody>
      </p:sp>
      <p:sp>
        <p:nvSpPr>
          <p:cNvPr id="60" name="TextBox 60"/>
          <p:cNvSpPr txBox="1"/>
          <p:nvPr/>
        </p:nvSpPr>
        <p:spPr>
          <a:xfrm>
            <a:off x="13390277" y="1820362"/>
            <a:ext cx="3811451" cy="330529"/>
          </a:xfrm>
          <a:prstGeom prst="rect">
            <a:avLst/>
          </a:prstGeom>
        </p:spPr>
        <p:txBody>
          <a:bodyPr lIns="0" tIns="0" rIns="0" bIns="0" rtlCol="0" anchor="t">
            <a:spAutoFit/>
          </a:bodyPr>
          <a:lstStyle/>
          <a:p>
            <a:pPr algn="ctr">
              <a:lnSpc>
                <a:spcPts val="2424"/>
              </a:lnSpc>
            </a:pPr>
            <a:r>
              <a:rPr lang="es-CO" sz="2126" b="1" spc="23" noProof="0" dirty="0">
                <a:solidFill>
                  <a:srgbClr val="000000"/>
                </a:solidFill>
                <a:latin typeface="Poppins Bold"/>
                <a:ea typeface="Poppins Bold"/>
                <a:cs typeface="Poppins Bold"/>
                <a:sym typeface="Poppins Bold"/>
              </a:rPr>
              <a:t>Primer semestre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AutoShape 3"/>
          <p:cNvSpPr/>
          <p:nvPr/>
        </p:nvSpPr>
        <p:spPr>
          <a:xfrm>
            <a:off x="9144000" y="4870793"/>
            <a:ext cx="9144000" cy="5415243"/>
          </a:xfrm>
          <a:prstGeom prst="rect">
            <a:avLst/>
          </a:prstGeom>
          <a:solidFill>
            <a:srgbClr val="FFFFFF"/>
          </a:solidFill>
        </p:spPr>
        <p:txBody>
          <a:bodyPr/>
          <a:lstStyle/>
          <a:p>
            <a:endParaRPr lang="es-CO" noProof="0" dirty="0"/>
          </a:p>
        </p:txBody>
      </p:sp>
      <p:graphicFrame>
        <p:nvGraphicFramePr>
          <p:cNvPr id="15" name="Gráfico 14">
            <a:extLst>
              <a:ext uri="{FF2B5EF4-FFF2-40B4-BE49-F238E27FC236}">
                <a16:creationId xmlns:a16="http://schemas.microsoft.com/office/drawing/2014/main" id="{7C76B8D8-E216-4129-E3E0-74873AEDFEDB}"/>
              </a:ext>
            </a:extLst>
          </p:cNvPr>
          <p:cNvGraphicFramePr>
            <a:graphicFrameLocks/>
          </p:cNvGraphicFramePr>
          <p:nvPr>
            <p:extLst>
              <p:ext uri="{D42A27DB-BD31-4B8C-83A1-F6EECF244321}">
                <p14:modId xmlns:p14="http://schemas.microsoft.com/office/powerpoint/2010/main" val="3215905313"/>
              </p:ext>
            </p:extLst>
          </p:nvPr>
        </p:nvGraphicFramePr>
        <p:xfrm>
          <a:off x="9372600" y="5143500"/>
          <a:ext cx="8621499"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0" y="4871757"/>
            <a:ext cx="9144000" cy="5415243"/>
          </a:xfrm>
          <a:prstGeom prst="rect">
            <a:avLst/>
          </a:prstGeom>
          <a:solidFill>
            <a:srgbClr val="C42626"/>
          </a:solidFill>
        </p:spPr>
        <p:txBody>
          <a:bodyPr/>
          <a:lstStyle/>
          <a:p>
            <a:endParaRPr lang="es-CO" noProof="0" dirty="0"/>
          </a:p>
        </p:txBody>
      </p:sp>
      <p:sp>
        <p:nvSpPr>
          <p:cNvPr id="8" name="TextBox 8"/>
          <p:cNvSpPr txBox="1"/>
          <p:nvPr/>
        </p:nvSpPr>
        <p:spPr>
          <a:xfrm>
            <a:off x="894769" y="2228755"/>
            <a:ext cx="16711476" cy="1828058"/>
          </a:xfrm>
          <a:prstGeom prst="rect">
            <a:avLst/>
          </a:prstGeom>
        </p:spPr>
        <p:txBody>
          <a:bodyPr lIns="0" tIns="0" rIns="0" bIns="0" rtlCol="0" anchor="t">
            <a:spAutoFit/>
          </a:bodyPr>
          <a:lstStyle/>
          <a:p>
            <a:pPr algn="just">
              <a:lnSpc>
                <a:spcPts val="4802"/>
              </a:lnSpc>
            </a:pPr>
            <a:r>
              <a:rPr lang="es-CO" sz="4002" b="1" noProof="0" dirty="0">
                <a:solidFill>
                  <a:srgbClr val="000000"/>
                </a:solidFill>
                <a:latin typeface="Poppins Bold"/>
                <a:ea typeface="Poppins Bold"/>
                <a:cs typeface="Poppins Bold"/>
                <a:sym typeface="Poppins Bold"/>
              </a:rPr>
              <a:t>En los últimos 6 meses, ha evidenciado en el mercado de aceites y grasas comestibles colombiano alguna(s) de las siguientes prácticas ilegales:</a:t>
            </a:r>
          </a:p>
        </p:txBody>
      </p:sp>
      <p:sp>
        <p:nvSpPr>
          <p:cNvPr id="9" name="TextBox 9"/>
          <p:cNvSpPr txBox="1"/>
          <p:nvPr/>
        </p:nvSpPr>
        <p:spPr>
          <a:xfrm>
            <a:off x="9144000" y="878756"/>
            <a:ext cx="8462244" cy="457835"/>
          </a:xfrm>
          <a:prstGeom prst="rect">
            <a:avLst/>
          </a:prstGeom>
        </p:spPr>
        <p:txBody>
          <a:bodyPr lIns="0" tIns="0" rIns="0" bIns="0" rtlCol="0" anchor="t">
            <a:spAutoFit/>
          </a:bodyPr>
          <a:lstStyle/>
          <a:p>
            <a:pPr marL="0" lvl="0" indent="0" algn="r">
              <a:lnSpc>
                <a:spcPts val="3640"/>
              </a:lnSpc>
              <a:spcBef>
                <a:spcPct val="0"/>
              </a:spcBef>
            </a:pPr>
            <a:r>
              <a:rPr lang="es-CO" sz="2600" noProof="0" dirty="0">
                <a:solidFill>
                  <a:srgbClr val="000000"/>
                </a:solidFill>
                <a:latin typeface="Poppins"/>
                <a:ea typeface="Poppins"/>
                <a:cs typeface="Poppins"/>
                <a:sym typeface="Poppins"/>
              </a:rPr>
              <a:t>Resultados primer semestre de 2025 </a:t>
            </a:r>
          </a:p>
        </p:txBody>
      </p:sp>
      <p:grpSp>
        <p:nvGrpSpPr>
          <p:cNvPr id="10" name="Group 10"/>
          <p:cNvGrpSpPr/>
          <p:nvPr/>
        </p:nvGrpSpPr>
        <p:grpSpPr>
          <a:xfrm>
            <a:off x="894769" y="774485"/>
            <a:ext cx="3170495" cy="1063698"/>
            <a:chOff x="0" y="0"/>
            <a:chExt cx="4227326" cy="1418263"/>
          </a:xfrm>
        </p:grpSpPr>
        <p:sp>
          <p:nvSpPr>
            <p:cNvPr id="11" name="Freeform 11"/>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12" name="TextBox 12"/>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3" name="Freeform 13"/>
          <p:cNvSpPr/>
          <p:nvPr/>
        </p:nvSpPr>
        <p:spPr>
          <a:xfrm>
            <a:off x="1304838" y="85166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14" name="TextBox 14"/>
          <p:cNvSpPr txBox="1"/>
          <p:nvPr/>
        </p:nvSpPr>
        <p:spPr>
          <a:xfrm>
            <a:off x="585957" y="5410200"/>
            <a:ext cx="7768726" cy="3848100"/>
          </a:xfrm>
          <a:prstGeom prst="rect">
            <a:avLst/>
          </a:prstGeom>
        </p:spPr>
        <p:txBody>
          <a:bodyPr lIns="0" tIns="0" rIns="0" bIns="0" rtlCol="0" anchor="t">
            <a:spAutoFit/>
          </a:bodyPr>
          <a:lstStyle/>
          <a:p>
            <a:pPr algn="just">
              <a:lnSpc>
                <a:spcPts val="4814"/>
              </a:lnSpc>
            </a:pPr>
            <a:r>
              <a:rPr lang="es-CO" sz="4012" b="1" noProof="0" dirty="0">
                <a:solidFill>
                  <a:srgbClr val="FFFFFF"/>
                </a:solidFill>
                <a:latin typeface="Poppins Bold"/>
                <a:ea typeface="Poppins Bold"/>
                <a:cs typeface="Poppins Bold"/>
                <a:sym typeface="Poppins Bold"/>
              </a:rPr>
              <a:t>01. </a:t>
            </a:r>
          </a:p>
          <a:p>
            <a:pPr algn="just">
              <a:lnSpc>
                <a:spcPts val="3614"/>
              </a:lnSpc>
            </a:pPr>
            <a:endParaRPr lang="es-CO" sz="4012" b="1" noProof="0" dirty="0">
              <a:solidFill>
                <a:srgbClr val="FFFFFF"/>
              </a:solidFill>
              <a:latin typeface="Poppins Bold"/>
              <a:ea typeface="Poppins Bold"/>
              <a:cs typeface="Poppins Bold"/>
              <a:sym typeface="Poppins Bold"/>
            </a:endParaRPr>
          </a:p>
          <a:p>
            <a:pPr algn="just">
              <a:lnSpc>
                <a:spcPts val="3614"/>
              </a:lnSpc>
            </a:pPr>
            <a:r>
              <a:rPr lang="es-CO" sz="3012" b="1" noProof="0" dirty="0">
                <a:solidFill>
                  <a:srgbClr val="FFFFFF"/>
                </a:solidFill>
                <a:latin typeface="Poppins Bold"/>
                <a:ea typeface="Poppins Bold"/>
                <a:cs typeface="Poppins Bold"/>
                <a:sym typeface="Poppins Bold"/>
              </a:rPr>
              <a:t>Corrupción de alimentos:</a:t>
            </a:r>
            <a:r>
              <a:rPr lang="es-CO" sz="3012" noProof="0" dirty="0">
                <a:solidFill>
                  <a:srgbClr val="FFFFFF"/>
                </a:solidFill>
                <a:latin typeface="Poppins"/>
                <a:ea typeface="Poppins"/>
                <a:cs typeface="Poppins"/>
                <a:sym typeface="Poppins"/>
              </a:rPr>
              <a:t> Alteración, contaminación o envenenamiento de aceites vegetales comestibles, tanto en su producción, comercialización, distribución y suministro.</a:t>
            </a:r>
          </a:p>
          <a:p>
            <a:pPr algn="just">
              <a:lnSpc>
                <a:spcPts val="3614"/>
              </a:lnSpc>
            </a:pPr>
            <a:endParaRPr lang="es-CO" sz="3012" noProof="0" dirty="0">
              <a:solidFill>
                <a:srgbClr val="FFFFFF"/>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AutoShape 3"/>
          <p:cNvSpPr/>
          <p:nvPr/>
        </p:nvSpPr>
        <p:spPr>
          <a:xfrm>
            <a:off x="9144000" y="4870793"/>
            <a:ext cx="9144000" cy="5415243"/>
          </a:xfrm>
          <a:prstGeom prst="rect">
            <a:avLst/>
          </a:prstGeom>
          <a:solidFill>
            <a:srgbClr val="FFFFFF"/>
          </a:solidFill>
        </p:spPr>
        <p:txBody>
          <a:bodyPr/>
          <a:lstStyle/>
          <a:p>
            <a:endParaRPr lang="es-CO" noProof="0" dirty="0"/>
          </a:p>
        </p:txBody>
      </p:sp>
      <p:graphicFrame>
        <p:nvGraphicFramePr>
          <p:cNvPr id="15" name="Gráfico 14">
            <a:extLst>
              <a:ext uri="{FF2B5EF4-FFF2-40B4-BE49-F238E27FC236}">
                <a16:creationId xmlns:a16="http://schemas.microsoft.com/office/drawing/2014/main" id="{284A5960-27B0-C278-6E72-27E0D0F35FDE}"/>
              </a:ext>
            </a:extLst>
          </p:cNvPr>
          <p:cNvGraphicFramePr>
            <a:graphicFrameLocks/>
          </p:cNvGraphicFramePr>
          <p:nvPr>
            <p:extLst>
              <p:ext uri="{D42A27DB-BD31-4B8C-83A1-F6EECF244321}">
                <p14:modId xmlns:p14="http://schemas.microsoft.com/office/powerpoint/2010/main" val="3993840364"/>
              </p:ext>
            </p:extLst>
          </p:nvPr>
        </p:nvGraphicFramePr>
        <p:xfrm>
          <a:off x="9372600" y="5143500"/>
          <a:ext cx="8621499"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0" y="4871757"/>
            <a:ext cx="9144000" cy="5415243"/>
          </a:xfrm>
          <a:prstGeom prst="rect">
            <a:avLst/>
          </a:prstGeom>
          <a:solidFill>
            <a:srgbClr val="D4773E"/>
          </a:solidFill>
        </p:spPr>
        <p:txBody>
          <a:bodyPr/>
          <a:lstStyle/>
          <a:p>
            <a:endParaRPr lang="es-CO" noProof="0" dirty="0"/>
          </a:p>
        </p:txBody>
      </p:sp>
      <p:sp>
        <p:nvSpPr>
          <p:cNvPr id="8" name="TextBox 8"/>
          <p:cNvSpPr txBox="1"/>
          <p:nvPr/>
        </p:nvSpPr>
        <p:spPr>
          <a:xfrm>
            <a:off x="894769" y="2228755"/>
            <a:ext cx="16711476" cy="1828058"/>
          </a:xfrm>
          <a:prstGeom prst="rect">
            <a:avLst/>
          </a:prstGeom>
        </p:spPr>
        <p:txBody>
          <a:bodyPr lIns="0" tIns="0" rIns="0" bIns="0" rtlCol="0" anchor="t">
            <a:spAutoFit/>
          </a:bodyPr>
          <a:lstStyle/>
          <a:p>
            <a:pPr algn="just">
              <a:lnSpc>
                <a:spcPts val="4802"/>
              </a:lnSpc>
            </a:pPr>
            <a:r>
              <a:rPr lang="es-CO" sz="4002" b="1" noProof="0" dirty="0">
                <a:solidFill>
                  <a:srgbClr val="000000"/>
                </a:solidFill>
                <a:latin typeface="Poppins Bold"/>
                <a:ea typeface="Poppins Bold"/>
                <a:cs typeface="Poppins Bold"/>
                <a:sym typeface="Poppins Bold"/>
              </a:rPr>
              <a:t>En los últimos 6 meses, ha evidenciado en el mercado de aceites y grasas comestibles colombiano alguna(s) de las siguientes prácticas ilegales:</a:t>
            </a:r>
          </a:p>
        </p:txBody>
      </p:sp>
      <p:sp>
        <p:nvSpPr>
          <p:cNvPr id="9" name="TextBox 9"/>
          <p:cNvSpPr txBox="1"/>
          <p:nvPr/>
        </p:nvSpPr>
        <p:spPr>
          <a:xfrm>
            <a:off x="9144000" y="878756"/>
            <a:ext cx="8462244" cy="457835"/>
          </a:xfrm>
          <a:prstGeom prst="rect">
            <a:avLst/>
          </a:prstGeom>
        </p:spPr>
        <p:txBody>
          <a:bodyPr lIns="0" tIns="0" rIns="0" bIns="0" rtlCol="0" anchor="t">
            <a:spAutoFit/>
          </a:bodyPr>
          <a:lstStyle/>
          <a:p>
            <a:pPr marL="0" lvl="0" indent="0" algn="r">
              <a:lnSpc>
                <a:spcPts val="3640"/>
              </a:lnSpc>
              <a:spcBef>
                <a:spcPct val="0"/>
              </a:spcBef>
            </a:pPr>
            <a:r>
              <a:rPr lang="es-CO" sz="2600" noProof="0" dirty="0">
                <a:solidFill>
                  <a:srgbClr val="000000"/>
                </a:solidFill>
                <a:latin typeface="Poppins"/>
                <a:ea typeface="Poppins"/>
                <a:cs typeface="Poppins"/>
                <a:sym typeface="Poppins"/>
              </a:rPr>
              <a:t>Resultados primer semestre de 2025 </a:t>
            </a:r>
          </a:p>
        </p:txBody>
      </p:sp>
      <p:grpSp>
        <p:nvGrpSpPr>
          <p:cNvPr id="10" name="Group 10"/>
          <p:cNvGrpSpPr/>
          <p:nvPr/>
        </p:nvGrpSpPr>
        <p:grpSpPr>
          <a:xfrm>
            <a:off x="894769" y="774485"/>
            <a:ext cx="3170495" cy="1063698"/>
            <a:chOff x="0" y="0"/>
            <a:chExt cx="4227326" cy="1418263"/>
          </a:xfrm>
        </p:grpSpPr>
        <p:sp>
          <p:nvSpPr>
            <p:cNvPr id="11" name="Freeform 11"/>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12" name="TextBox 12"/>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3" name="Freeform 13"/>
          <p:cNvSpPr/>
          <p:nvPr/>
        </p:nvSpPr>
        <p:spPr>
          <a:xfrm>
            <a:off x="1304838" y="85166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14" name="TextBox 14"/>
          <p:cNvSpPr txBox="1"/>
          <p:nvPr/>
        </p:nvSpPr>
        <p:spPr>
          <a:xfrm>
            <a:off x="585957" y="5410200"/>
            <a:ext cx="7768726" cy="3848100"/>
          </a:xfrm>
          <a:prstGeom prst="rect">
            <a:avLst/>
          </a:prstGeom>
        </p:spPr>
        <p:txBody>
          <a:bodyPr lIns="0" tIns="0" rIns="0" bIns="0" rtlCol="0" anchor="t">
            <a:spAutoFit/>
          </a:bodyPr>
          <a:lstStyle/>
          <a:p>
            <a:pPr algn="just">
              <a:lnSpc>
                <a:spcPts val="4814"/>
              </a:lnSpc>
            </a:pPr>
            <a:r>
              <a:rPr lang="es-CO" sz="4012" b="1" noProof="0" dirty="0">
                <a:solidFill>
                  <a:srgbClr val="FFFFFF"/>
                </a:solidFill>
                <a:latin typeface="Poppins Bold"/>
                <a:ea typeface="Poppins Bold"/>
                <a:cs typeface="Poppins Bold"/>
                <a:sym typeface="Poppins Bold"/>
              </a:rPr>
              <a:t>02. </a:t>
            </a:r>
          </a:p>
          <a:p>
            <a:pPr algn="just">
              <a:lnSpc>
                <a:spcPts val="3614"/>
              </a:lnSpc>
            </a:pPr>
            <a:endParaRPr lang="es-CO" sz="4012" b="1" noProof="0" dirty="0">
              <a:solidFill>
                <a:srgbClr val="FFFFFF"/>
              </a:solidFill>
              <a:latin typeface="Poppins Bold"/>
              <a:ea typeface="Poppins Bold"/>
              <a:cs typeface="Poppins Bold"/>
              <a:sym typeface="Poppins Bold"/>
            </a:endParaRPr>
          </a:p>
          <a:p>
            <a:pPr algn="just">
              <a:lnSpc>
                <a:spcPts val="3614"/>
              </a:lnSpc>
            </a:pPr>
            <a:r>
              <a:rPr lang="es-CO" sz="3012" b="1" noProof="0" dirty="0">
                <a:solidFill>
                  <a:srgbClr val="FFFFFF"/>
                </a:solidFill>
                <a:latin typeface="Poppins Bold"/>
                <a:ea typeface="Poppins Bold"/>
                <a:cs typeface="Poppins Bold"/>
                <a:sym typeface="Poppins Bold"/>
              </a:rPr>
              <a:t>Imitación o simulación de alimentos:</a:t>
            </a:r>
            <a:r>
              <a:rPr lang="es-CO" sz="3012" noProof="0" dirty="0">
                <a:solidFill>
                  <a:srgbClr val="FFFFFF"/>
                </a:solidFill>
                <a:latin typeface="Poppins"/>
                <a:ea typeface="Poppins"/>
                <a:cs typeface="Poppins"/>
                <a:sym typeface="Poppins"/>
              </a:rPr>
              <a:t> Imitación y simulación de aceites vegetales de cocina, con fines de suministro, distribución o comercialización.</a:t>
            </a:r>
          </a:p>
          <a:p>
            <a:pPr algn="just">
              <a:lnSpc>
                <a:spcPts val="3614"/>
              </a:lnSpc>
            </a:pPr>
            <a:endParaRPr lang="es-CO" sz="3012" noProof="0" dirty="0">
              <a:solidFill>
                <a:srgbClr val="FFFFFF"/>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AutoShape 3"/>
          <p:cNvSpPr/>
          <p:nvPr/>
        </p:nvSpPr>
        <p:spPr>
          <a:xfrm>
            <a:off x="9144000" y="4870793"/>
            <a:ext cx="9144000" cy="5415243"/>
          </a:xfrm>
          <a:prstGeom prst="rect">
            <a:avLst/>
          </a:prstGeom>
          <a:solidFill>
            <a:srgbClr val="FFFFFF"/>
          </a:solidFill>
        </p:spPr>
        <p:txBody>
          <a:bodyPr/>
          <a:lstStyle/>
          <a:p>
            <a:endParaRPr lang="es-CO" noProof="0" dirty="0"/>
          </a:p>
        </p:txBody>
      </p:sp>
      <p:graphicFrame>
        <p:nvGraphicFramePr>
          <p:cNvPr id="16" name="Gráfico 15">
            <a:extLst>
              <a:ext uri="{FF2B5EF4-FFF2-40B4-BE49-F238E27FC236}">
                <a16:creationId xmlns:a16="http://schemas.microsoft.com/office/drawing/2014/main" id="{A3AEF977-0E31-434C-6C7F-A97F778C42B7}"/>
              </a:ext>
            </a:extLst>
          </p:cNvPr>
          <p:cNvGraphicFramePr>
            <a:graphicFrameLocks/>
          </p:cNvGraphicFramePr>
          <p:nvPr>
            <p:extLst>
              <p:ext uri="{D42A27DB-BD31-4B8C-83A1-F6EECF244321}">
                <p14:modId xmlns:p14="http://schemas.microsoft.com/office/powerpoint/2010/main" val="156361119"/>
              </p:ext>
            </p:extLst>
          </p:nvPr>
        </p:nvGraphicFramePr>
        <p:xfrm>
          <a:off x="9372600" y="5143500"/>
          <a:ext cx="8621499"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0" y="4871757"/>
            <a:ext cx="9144000" cy="5415243"/>
          </a:xfrm>
          <a:prstGeom prst="rect">
            <a:avLst/>
          </a:prstGeom>
          <a:solidFill>
            <a:srgbClr val="391189"/>
          </a:solidFill>
        </p:spPr>
        <p:txBody>
          <a:bodyPr/>
          <a:lstStyle/>
          <a:p>
            <a:endParaRPr lang="es-CO" noProof="0" dirty="0"/>
          </a:p>
        </p:txBody>
      </p:sp>
      <p:sp>
        <p:nvSpPr>
          <p:cNvPr id="8" name="TextBox 8"/>
          <p:cNvSpPr txBox="1"/>
          <p:nvPr/>
        </p:nvSpPr>
        <p:spPr>
          <a:xfrm>
            <a:off x="894769" y="2228755"/>
            <a:ext cx="16711476" cy="1828058"/>
          </a:xfrm>
          <a:prstGeom prst="rect">
            <a:avLst/>
          </a:prstGeom>
        </p:spPr>
        <p:txBody>
          <a:bodyPr lIns="0" tIns="0" rIns="0" bIns="0" rtlCol="0" anchor="t">
            <a:spAutoFit/>
          </a:bodyPr>
          <a:lstStyle/>
          <a:p>
            <a:pPr algn="just">
              <a:lnSpc>
                <a:spcPts val="4802"/>
              </a:lnSpc>
            </a:pPr>
            <a:r>
              <a:rPr lang="es-CO" sz="4002" b="1" noProof="0" dirty="0">
                <a:solidFill>
                  <a:srgbClr val="000000"/>
                </a:solidFill>
                <a:latin typeface="Poppins Bold"/>
                <a:ea typeface="Poppins Bold"/>
                <a:cs typeface="Poppins Bold"/>
                <a:sym typeface="Poppins Bold"/>
              </a:rPr>
              <a:t>En los últimos 6 meses, ha evidenciado en el mercado de aceites y grasas comestibles colombiano alguna(s) de las siguientes prácticas ilegales:</a:t>
            </a:r>
          </a:p>
        </p:txBody>
      </p:sp>
      <p:sp>
        <p:nvSpPr>
          <p:cNvPr id="9" name="TextBox 9"/>
          <p:cNvSpPr txBox="1"/>
          <p:nvPr/>
        </p:nvSpPr>
        <p:spPr>
          <a:xfrm>
            <a:off x="9144000" y="878756"/>
            <a:ext cx="8462244" cy="457835"/>
          </a:xfrm>
          <a:prstGeom prst="rect">
            <a:avLst/>
          </a:prstGeom>
        </p:spPr>
        <p:txBody>
          <a:bodyPr lIns="0" tIns="0" rIns="0" bIns="0" rtlCol="0" anchor="t">
            <a:spAutoFit/>
          </a:bodyPr>
          <a:lstStyle/>
          <a:p>
            <a:pPr marL="0" lvl="0" indent="0" algn="r">
              <a:lnSpc>
                <a:spcPts val="3640"/>
              </a:lnSpc>
              <a:spcBef>
                <a:spcPct val="0"/>
              </a:spcBef>
            </a:pPr>
            <a:r>
              <a:rPr lang="es-CO" sz="2600" noProof="0" dirty="0">
                <a:solidFill>
                  <a:srgbClr val="000000"/>
                </a:solidFill>
                <a:latin typeface="Poppins"/>
                <a:ea typeface="Poppins"/>
                <a:cs typeface="Poppins"/>
                <a:sym typeface="Poppins"/>
              </a:rPr>
              <a:t>Resultados primer semestre de 2025 </a:t>
            </a:r>
          </a:p>
        </p:txBody>
      </p:sp>
      <p:grpSp>
        <p:nvGrpSpPr>
          <p:cNvPr id="10" name="Group 10"/>
          <p:cNvGrpSpPr/>
          <p:nvPr/>
        </p:nvGrpSpPr>
        <p:grpSpPr>
          <a:xfrm>
            <a:off x="894769" y="774485"/>
            <a:ext cx="3170495" cy="1063698"/>
            <a:chOff x="0" y="0"/>
            <a:chExt cx="4227326" cy="1418263"/>
          </a:xfrm>
        </p:grpSpPr>
        <p:sp>
          <p:nvSpPr>
            <p:cNvPr id="11" name="Freeform 11"/>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12" name="TextBox 12"/>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3" name="Freeform 13"/>
          <p:cNvSpPr/>
          <p:nvPr/>
        </p:nvSpPr>
        <p:spPr>
          <a:xfrm>
            <a:off x="1304838" y="85166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14" name="TextBox 14"/>
          <p:cNvSpPr txBox="1"/>
          <p:nvPr/>
        </p:nvSpPr>
        <p:spPr>
          <a:xfrm>
            <a:off x="585957" y="5410200"/>
            <a:ext cx="7768726" cy="3390900"/>
          </a:xfrm>
          <a:prstGeom prst="rect">
            <a:avLst/>
          </a:prstGeom>
        </p:spPr>
        <p:txBody>
          <a:bodyPr lIns="0" tIns="0" rIns="0" bIns="0" rtlCol="0" anchor="t">
            <a:spAutoFit/>
          </a:bodyPr>
          <a:lstStyle/>
          <a:p>
            <a:pPr algn="just">
              <a:lnSpc>
                <a:spcPts val="4814"/>
              </a:lnSpc>
            </a:pPr>
            <a:r>
              <a:rPr lang="es-CO" sz="4012" b="1" noProof="0" dirty="0">
                <a:solidFill>
                  <a:srgbClr val="FFFFFF"/>
                </a:solidFill>
                <a:latin typeface="Poppins Bold"/>
                <a:ea typeface="Poppins Bold"/>
                <a:cs typeface="Poppins Bold"/>
                <a:sym typeface="Poppins Bold"/>
              </a:rPr>
              <a:t>03. </a:t>
            </a:r>
          </a:p>
          <a:p>
            <a:pPr algn="just">
              <a:lnSpc>
                <a:spcPts val="3614"/>
              </a:lnSpc>
            </a:pPr>
            <a:endParaRPr lang="es-CO" sz="4012" b="1" noProof="0" dirty="0">
              <a:solidFill>
                <a:srgbClr val="FFFFFF"/>
              </a:solidFill>
              <a:latin typeface="Poppins Bold"/>
              <a:ea typeface="Poppins Bold"/>
              <a:cs typeface="Poppins Bold"/>
              <a:sym typeface="Poppins Bold"/>
            </a:endParaRPr>
          </a:p>
          <a:p>
            <a:pPr algn="just">
              <a:lnSpc>
                <a:spcPts val="3614"/>
              </a:lnSpc>
            </a:pPr>
            <a:r>
              <a:rPr lang="es-CO" sz="3012" b="1" noProof="0" dirty="0">
                <a:solidFill>
                  <a:srgbClr val="FFFFFF"/>
                </a:solidFill>
                <a:latin typeface="Poppins Bold"/>
                <a:ea typeface="Poppins Bold"/>
                <a:cs typeface="Poppins Bold"/>
                <a:sym typeface="Poppins Bold"/>
              </a:rPr>
              <a:t>Faltas en etiquetado:</a:t>
            </a:r>
            <a:r>
              <a:rPr lang="es-CO" sz="3012" noProof="0" dirty="0">
                <a:solidFill>
                  <a:srgbClr val="FFFFFF"/>
                </a:solidFill>
                <a:latin typeface="Poppins"/>
                <a:ea typeface="Poppins"/>
                <a:cs typeface="Poppins"/>
                <a:sym typeface="Poppins"/>
              </a:rPr>
              <a:t> Uso indebido de etiquetas y material distintivo de compañías productoras de aceites comestibles legales.</a:t>
            </a:r>
          </a:p>
          <a:p>
            <a:pPr algn="just">
              <a:lnSpc>
                <a:spcPts val="3614"/>
              </a:lnSpc>
            </a:pPr>
            <a:endParaRPr lang="es-CO" sz="3012" noProof="0" dirty="0">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AutoShape 3"/>
          <p:cNvSpPr/>
          <p:nvPr/>
        </p:nvSpPr>
        <p:spPr>
          <a:xfrm>
            <a:off x="9144000" y="4870793"/>
            <a:ext cx="9144000" cy="5415243"/>
          </a:xfrm>
          <a:prstGeom prst="rect">
            <a:avLst/>
          </a:prstGeom>
          <a:solidFill>
            <a:srgbClr val="FFFFFF"/>
          </a:solidFill>
        </p:spPr>
        <p:txBody>
          <a:bodyPr/>
          <a:lstStyle/>
          <a:p>
            <a:endParaRPr lang="es-CO" noProof="0" dirty="0"/>
          </a:p>
        </p:txBody>
      </p:sp>
      <p:graphicFrame>
        <p:nvGraphicFramePr>
          <p:cNvPr id="15" name="Gráfico 14">
            <a:extLst>
              <a:ext uri="{FF2B5EF4-FFF2-40B4-BE49-F238E27FC236}">
                <a16:creationId xmlns:a16="http://schemas.microsoft.com/office/drawing/2014/main" id="{E2EE9B62-A07D-9406-9CC3-D7EA769A6D7E}"/>
              </a:ext>
            </a:extLst>
          </p:cNvPr>
          <p:cNvGraphicFramePr>
            <a:graphicFrameLocks/>
          </p:cNvGraphicFramePr>
          <p:nvPr>
            <p:extLst>
              <p:ext uri="{D42A27DB-BD31-4B8C-83A1-F6EECF244321}">
                <p14:modId xmlns:p14="http://schemas.microsoft.com/office/powerpoint/2010/main" val="3834317409"/>
              </p:ext>
            </p:extLst>
          </p:nvPr>
        </p:nvGraphicFramePr>
        <p:xfrm>
          <a:off x="9372600" y="5143500"/>
          <a:ext cx="8621499"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0" y="4871757"/>
            <a:ext cx="9144000" cy="5415243"/>
          </a:xfrm>
          <a:prstGeom prst="rect">
            <a:avLst/>
          </a:prstGeom>
          <a:solidFill>
            <a:srgbClr val="02743D"/>
          </a:solidFill>
        </p:spPr>
        <p:txBody>
          <a:bodyPr/>
          <a:lstStyle/>
          <a:p>
            <a:endParaRPr lang="es-CO" noProof="0" dirty="0"/>
          </a:p>
        </p:txBody>
      </p:sp>
      <p:sp>
        <p:nvSpPr>
          <p:cNvPr id="8" name="TextBox 8"/>
          <p:cNvSpPr txBox="1"/>
          <p:nvPr/>
        </p:nvSpPr>
        <p:spPr>
          <a:xfrm>
            <a:off x="894769" y="2228755"/>
            <a:ext cx="16711476" cy="1828058"/>
          </a:xfrm>
          <a:prstGeom prst="rect">
            <a:avLst/>
          </a:prstGeom>
        </p:spPr>
        <p:txBody>
          <a:bodyPr lIns="0" tIns="0" rIns="0" bIns="0" rtlCol="0" anchor="t">
            <a:spAutoFit/>
          </a:bodyPr>
          <a:lstStyle/>
          <a:p>
            <a:pPr algn="just">
              <a:lnSpc>
                <a:spcPts val="4802"/>
              </a:lnSpc>
            </a:pPr>
            <a:r>
              <a:rPr lang="es-CO" sz="4002" b="1" noProof="0" dirty="0">
                <a:solidFill>
                  <a:srgbClr val="000000"/>
                </a:solidFill>
                <a:latin typeface="Poppins Bold"/>
                <a:ea typeface="Poppins Bold"/>
                <a:cs typeface="Poppins Bold"/>
                <a:sym typeface="Poppins Bold"/>
              </a:rPr>
              <a:t>En los últimos 6 meses, ha evidenciado en el mercado de aceites y grasas comestibles colombiano alguna(s) de las siguientes prácticas ilegales:</a:t>
            </a:r>
          </a:p>
        </p:txBody>
      </p:sp>
      <p:sp>
        <p:nvSpPr>
          <p:cNvPr id="9" name="TextBox 9"/>
          <p:cNvSpPr txBox="1"/>
          <p:nvPr/>
        </p:nvSpPr>
        <p:spPr>
          <a:xfrm>
            <a:off x="9144000" y="878756"/>
            <a:ext cx="8462244" cy="457835"/>
          </a:xfrm>
          <a:prstGeom prst="rect">
            <a:avLst/>
          </a:prstGeom>
        </p:spPr>
        <p:txBody>
          <a:bodyPr lIns="0" tIns="0" rIns="0" bIns="0" rtlCol="0" anchor="t">
            <a:spAutoFit/>
          </a:bodyPr>
          <a:lstStyle/>
          <a:p>
            <a:pPr marL="0" lvl="0" indent="0" algn="r">
              <a:lnSpc>
                <a:spcPts val="3640"/>
              </a:lnSpc>
              <a:spcBef>
                <a:spcPct val="0"/>
              </a:spcBef>
            </a:pPr>
            <a:r>
              <a:rPr lang="es-CO" sz="2600" noProof="0" dirty="0">
                <a:solidFill>
                  <a:srgbClr val="000000"/>
                </a:solidFill>
                <a:latin typeface="Poppins"/>
                <a:ea typeface="Poppins"/>
                <a:cs typeface="Poppins"/>
                <a:sym typeface="Poppins"/>
              </a:rPr>
              <a:t>Resultados primer semestre de 2025 </a:t>
            </a:r>
          </a:p>
        </p:txBody>
      </p:sp>
      <p:grpSp>
        <p:nvGrpSpPr>
          <p:cNvPr id="10" name="Group 10"/>
          <p:cNvGrpSpPr/>
          <p:nvPr/>
        </p:nvGrpSpPr>
        <p:grpSpPr>
          <a:xfrm>
            <a:off x="894769" y="774485"/>
            <a:ext cx="3170495" cy="1063698"/>
            <a:chOff x="0" y="0"/>
            <a:chExt cx="4227326" cy="1418263"/>
          </a:xfrm>
        </p:grpSpPr>
        <p:sp>
          <p:nvSpPr>
            <p:cNvPr id="11" name="Freeform 11"/>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12" name="TextBox 12"/>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3" name="Freeform 13"/>
          <p:cNvSpPr/>
          <p:nvPr/>
        </p:nvSpPr>
        <p:spPr>
          <a:xfrm>
            <a:off x="1304838" y="85166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14" name="TextBox 14"/>
          <p:cNvSpPr txBox="1"/>
          <p:nvPr/>
        </p:nvSpPr>
        <p:spPr>
          <a:xfrm>
            <a:off x="585957" y="5410200"/>
            <a:ext cx="7768726" cy="3390900"/>
          </a:xfrm>
          <a:prstGeom prst="rect">
            <a:avLst/>
          </a:prstGeom>
        </p:spPr>
        <p:txBody>
          <a:bodyPr lIns="0" tIns="0" rIns="0" bIns="0" rtlCol="0" anchor="t">
            <a:spAutoFit/>
          </a:bodyPr>
          <a:lstStyle/>
          <a:p>
            <a:pPr algn="just">
              <a:lnSpc>
                <a:spcPts val="4814"/>
              </a:lnSpc>
            </a:pPr>
            <a:r>
              <a:rPr lang="es-CO" sz="4012" b="1" noProof="0" dirty="0">
                <a:solidFill>
                  <a:srgbClr val="FFFFFF"/>
                </a:solidFill>
                <a:latin typeface="Poppins Bold"/>
                <a:ea typeface="Poppins Bold"/>
                <a:cs typeface="Poppins Bold"/>
                <a:sym typeface="Poppins Bold"/>
              </a:rPr>
              <a:t>04. </a:t>
            </a:r>
          </a:p>
          <a:p>
            <a:pPr algn="just">
              <a:lnSpc>
                <a:spcPts val="3614"/>
              </a:lnSpc>
            </a:pPr>
            <a:endParaRPr lang="es-CO" sz="4012" b="1" noProof="0" dirty="0">
              <a:solidFill>
                <a:srgbClr val="FFFFFF"/>
              </a:solidFill>
              <a:latin typeface="Poppins Bold"/>
              <a:ea typeface="Poppins Bold"/>
              <a:cs typeface="Poppins Bold"/>
              <a:sym typeface="Poppins Bold"/>
            </a:endParaRPr>
          </a:p>
          <a:p>
            <a:pPr algn="just">
              <a:lnSpc>
                <a:spcPts val="3614"/>
              </a:lnSpc>
            </a:pPr>
            <a:r>
              <a:rPr lang="es-CO" sz="3012" b="1" noProof="0" dirty="0">
                <a:solidFill>
                  <a:srgbClr val="FFFFFF"/>
                </a:solidFill>
                <a:latin typeface="Poppins Bold"/>
                <a:ea typeface="Poppins Bold"/>
                <a:cs typeface="Poppins Bold"/>
                <a:sym typeface="Poppins Bold"/>
              </a:rPr>
              <a:t>Contrabando:</a:t>
            </a:r>
            <a:r>
              <a:rPr lang="es-CO" sz="3012" noProof="0" dirty="0">
                <a:solidFill>
                  <a:srgbClr val="FFFFFF"/>
                </a:solidFill>
                <a:latin typeface="Poppins"/>
                <a:ea typeface="Poppins"/>
                <a:cs typeface="Poppins"/>
                <a:sym typeface="Poppins"/>
              </a:rPr>
              <a:t> Comercialización ilegal de aceites comestibles a través de zonas fronterizas sin cumplir con los requisitos aduaneros y regulación vigente.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 name="AutoShape 3"/>
          <p:cNvSpPr/>
          <p:nvPr/>
        </p:nvSpPr>
        <p:spPr>
          <a:xfrm>
            <a:off x="9144000" y="4870793"/>
            <a:ext cx="9144000" cy="5415243"/>
          </a:xfrm>
          <a:prstGeom prst="rect">
            <a:avLst/>
          </a:prstGeom>
          <a:solidFill>
            <a:srgbClr val="FFFFFF"/>
          </a:solidFill>
        </p:spPr>
        <p:txBody>
          <a:bodyPr/>
          <a:lstStyle/>
          <a:p>
            <a:endParaRPr lang="es-CO" noProof="0" dirty="0"/>
          </a:p>
        </p:txBody>
      </p:sp>
      <p:graphicFrame>
        <p:nvGraphicFramePr>
          <p:cNvPr id="15" name="Gráfico 14">
            <a:extLst>
              <a:ext uri="{FF2B5EF4-FFF2-40B4-BE49-F238E27FC236}">
                <a16:creationId xmlns:a16="http://schemas.microsoft.com/office/drawing/2014/main" id="{57BAA285-A90B-9E50-A3F4-5EC9427E5FAF}"/>
              </a:ext>
            </a:extLst>
          </p:cNvPr>
          <p:cNvGraphicFramePr>
            <a:graphicFrameLocks/>
          </p:cNvGraphicFramePr>
          <p:nvPr>
            <p:extLst>
              <p:ext uri="{D42A27DB-BD31-4B8C-83A1-F6EECF244321}">
                <p14:modId xmlns:p14="http://schemas.microsoft.com/office/powerpoint/2010/main" val="1871510038"/>
              </p:ext>
            </p:extLst>
          </p:nvPr>
        </p:nvGraphicFramePr>
        <p:xfrm>
          <a:off x="9372600" y="5143500"/>
          <a:ext cx="8621499"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AutoShape 2"/>
          <p:cNvSpPr/>
          <p:nvPr/>
        </p:nvSpPr>
        <p:spPr>
          <a:xfrm>
            <a:off x="0" y="4871757"/>
            <a:ext cx="9144000" cy="5415243"/>
          </a:xfrm>
          <a:prstGeom prst="rect">
            <a:avLst/>
          </a:prstGeom>
          <a:solidFill>
            <a:srgbClr val="CDA51D"/>
          </a:solidFill>
        </p:spPr>
        <p:txBody>
          <a:bodyPr/>
          <a:lstStyle/>
          <a:p>
            <a:endParaRPr lang="es-CO" noProof="0" dirty="0"/>
          </a:p>
        </p:txBody>
      </p:sp>
      <p:sp>
        <p:nvSpPr>
          <p:cNvPr id="8" name="TextBox 8"/>
          <p:cNvSpPr txBox="1"/>
          <p:nvPr/>
        </p:nvSpPr>
        <p:spPr>
          <a:xfrm>
            <a:off x="894769" y="2228755"/>
            <a:ext cx="16711476" cy="1828058"/>
          </a:xfrm>
          <a:prstGeom prst="rect">
            <a:avLst/>
          </a:prstGeom>
        </p:spPr>
        <p:txBody>
          <a:bodyPr lIns="0" tIns="0" rIns="0" bIns="0" rtlCol="0" anchor="t">
            <a:spAutoFit/>
          </a:bodyPr>
          <a:lstStyle/>
          <a:p>
            <a:pPr algn="just">
              <a:lnSpc>
                <a:spcPts val="4802"/>
              </a:lnSpc>
            </a:pPr>
            <a:r>
              <a:rPr lang="es-CO" sz="4002" b="1" noProof="0" dirty="0">
                <a:solidFill>
                  <a:srgbClr val="000000"/>
                </a:solidFill>
                <a:latin typeface="Poppins Bold"/>
                <a:ea typeface="Poppins Bold"/>
                <a:cs typeface="Poppins Bold"/>
                <a:sym typeface="Poppins Bold"/>
              </a:rPr>
              <a:t>En los últimos 6 meses, ha evidenciado en el mercado de aceites y grasas comestibles colombiano alguna(s) de las siguientes prácticas ilegales:</a:t>
            </a:r>
          </a:p>
        </p:txBody>
      </p:sp>
      <p:sp>
        <p:nvSpPr>
          <p:cNvPr id="9" name="TextBox 9"/>
          <p:cNvSpPr txBox="1"/>
          <p:nvPr/>
        </p:nvSpPr>
        <p:spPr>
          <a:xfrm>
            <a:off x="9144000" y="878756"/>
            <a:ext cx="8462244" cy="457835"/>
          </a:xfrm>
          <a:prstGeom prst="rect">
            <a:avLst/>
          </a:prstGeom>
        </p:spPr>
        <p:txBody>
          <a:bodyPr lIns="0" tIns="0" rIns="0" bIns="0" rtlCol="0" anchor="t">
            <a:spAutoFit/>
          </a:bodyPr>
          <a:lstStyle/>
          <a:p>
            <a:pPr marL="0" lvl="0" indent="0" algn="r">
              <a:lnSpc>
                <a:spcPts val="3640"/>
              </a:lnSpc>
              <a:spcBef>
                <a:spcPct val="0"/>
              </a:spcBef>
            </a:pPr>
            <a:r>
              <a:rPr lang="es-CO" sz="2600" noProof="0" dirty="0">
                <a:solidFill>
                  <a:srgbClr val="000000"/>
                </a:solidFill>
                <a:latin typeface="Poppins"/>
                <a:ea typeface="Poppins"/>
                <a:cs typeface="Poppins"/>
                <a:sym typeface="Poppins"/>
              </a:rPr>
              <a:t>Resultados primer semestre de 2025 </a:t>
            </a:r>
          </a:p>
        </p:txBody>
      </p:sp>
      <p:grpSp>
        <p:nvGrpSpPr>
          <p:cNvPr id="10" name="Group 10"/>
          <p:cNvGrpSpPr/>
          <p:nvPr/>
        </p:nvGrpSpPr>
        <p:grpSpPr>
          <a:xfrm>
            <a:off x="894769" y="774485"/>
            <a:ext cx="3170495" cy="1063698"/>
            <a:chOff x="0" y="0"/>
            <a:chExt cx="4227326" cy="1418263"/>
          </a:xfrm>
        </p:grpSpPr>
        <p:sp>
          <p:nvSpPr>
            <p:cNvPr id="11" name="Freeform 11"/>
            <p:cNvSpPr/>
            <p:nvPr/>
          </p:nvSpPr>
          <p:spPr>
            <a:xfrm>
              <a:off x="0" y="0"/>
              <a:ext cx="4227326" cy="1418263"/>
            </a:xfrm>
            <a:custGeom>
              <a:avLst/>
              <a:gdLst/>
              <a:ahLst/>
              <a:cxnLst/>
              <a:rect l="l" t="t" r="r" b="b"/>
              <a:pathLst>
                <a:path w="4227326" h="1418263">
                  <a:moveTo>
                    <a:pt x="0" y="0"/>
                  </a:moveTo>
                  <a:lnTo>
                    <a:pt x="4227326" y="0"/>
                  </a:lnTo>
                  <a:lnTo>
                    <a:pt x="4227326" y="1418263"/>
                  </a:lnTo>
                  <a:lnTo>
                    <a:pt x="0" y="1418263"/>
                  </a:lnTo>
                  <a:lnTo>
                    <a:pt x="0" y="0"/>
                  </a:lnTo>
                  <a:close/>
                </a:path>
              </a:pathLst>
            </a:custGeom>
            <a:blipFill>
              <a:blip r:embed="rId3">
                <a:extLst>
                  <a:ext uri="{96DAC541-7B7A-43D3-8B79-37D633B846F1}">
                    <asvg:svgBlip xmlns:asvg="http://schemas.microsoft.com/office/drawing/2016/SVG/main" r:embed="rId4"/>
                  </a:ext>
                </a:extLst>
              </a:blip>
              <a:stretch>
                <a:fillRect t="-111" b="-111"/>
              </a:stretch>
            </a:blipFill>
          </p:spPr>
          <p:txBody>
            <a:bodyPr/>
            <a:lstStyle/>
            <a:p>
              <a:endParaRPr lang="es-CO" noProof="0" dirty="0"/>
            </a:p>
          </p:txBody>
        </p:sp>
        <p:sp>
          <p:nvSpPr>
            <p:cNvPr id="12" name="TextBox 12"/>
            <p:cNvSpPr txBox="1"/>
            <p:nvPr/>
          </p:nvSpPr>
          <p:spPr>
            <a:xfrm>
              <a:off x="675404" y="153776"/>
              <a:ext cx="2876519" cy="635009"/>
            </a:xfrm>
            <a:prstGeom prst="rect">
              <a:avLst/>
            </a:prstGeom>
          </p:spPr>
          <p:txBody>
            <a:bodyPr lIns="0" tIns="0" rIns="0" bIns="0" rtlCol="0" anchor="t">
              <a:spAutoFit/>
            </a:bodyPr>
            <a:lstStyle/>
            <a:p>
              <a:pPr algn="ctr">
                <a:lnSpc>
                  <a:spcPts val="3899"/>
                </a:lnSpc>
                <a:spcBef>
                  <a:spcPct val="0"/>
                </a:spcBef>
              </a:pPr>
              <a:endParaRPr lang="es-CO" noProof="0" dirty="0"/>
            </a:p>
          </p:txBody>
        </p:sp>
      </p:grpSp>
      <p:sp>
        <p:nvSpPr>
          <p:cNvPr id="13" name="Freeform 13"/>
          <p:cNvSpPr/>
          <p:nvPr/>
        </p:nvSpPr>
        <p:spPr>
          <a:xfrm>
            <a:off x="1304838" y="851667"/>
            <a:ext cx="2529868" cy="590719"/>
          </a:xfrm>
          <a:custGeom>
            <a:avLst/>
            <a:gdLst/>
            <a:ahLst/>
            <a:cxnLst/>
            <a:rect l="l" t="t" r="r" b="b"/>
            <a:pathLst>
              <a:path w="2529868" h="590719">
                <a:moveTo>
                  <a:pt x="0" y="0"/>
                </a:moveTo>
                <a:lnTo>
                  <a:pt x="2529868" y="0"/>
                </a:lnTo>
                <a:lnTo>
                  <a:pt x="2529868" y="590719"/>
                </a:lnTo>
                <a:lnTo>
                  <a:pt x="0" y="590719"/>
                </a:lnTo>
                <a:lnTo>
                  <a:pt x="0" y="0"/>
                </a:lnTo>
                <a:close/>
              </a:path>
            </a:pathLst>
          </a:custGeom>
          <a:blipFill>
            <a:blip r:embed="rId5"/>
            <a:stretch>
              <a:fillRect t="-60121" b="-80780"/>
            </a:stretch>
          </a:blipFill>
        </p:spPr>
        <p:txBody>
          <a:bodyPr/>
          <a:lstStyle/>
          <a:p>
            <a:endParaRPr lang="es-CO" noProof="0" dirty="0"/>
          </a:p>
        </p:txBody>
      </p:sp>
      <p:sp>
        <p:nvSpPr>
          <p:cNvPr id="14" name="TextBox 14"/>
          <p:cNvSpPr txBox="1"/>
          <p:nvPr/>
        </p:nvSpPr>
        <p:spPr>
          <a:xfrm>
            <a:off x="585957" y="5410200"/>
            <a:ext cx="7768726" cy="3390900"/>
          </a:xfrm>
          <a:prstGeom prst="rect">
            <a:avLst/>
          </a:prstGeom>
        </p:spPr>
        <p:txBody>
          <a:bodyPr lIns="0" tIns="0" rIns="0" bIns="0" rtlCol="0" anchor="t">
            <a:spAutoFit/>
          </a:bodyPr>
          <a:lstStyle/>
          <a:p>
            <a:pPr algn="just">
              <a:lnSpc>
                <a:spcPts val="4814"/>
              </a:lnSpc>
            </a:pPr>
            <a:r>
              <a:rPr lang="es-CO" sz="4012" b="1" noProof="0" dirty="0">
                <a:solidFill>
                  <a:srgbClr val="FFFFFF"/>
                </a:solidFill>
                <a:latin typeface="Poppins Bold"/>
                <a:ea typeface="Poppins Bold"/>
                <a:cs typeface="Poppins Bold"/>
                <a:sym typeface="Poppins Bold"/>
              </a:rPr>
              <a:t>05. </a:t>
            </a:r>
          </a:p>
          <a:p>
            <a:pPr algn="just">
              <a:lnSpc>
                <a:spcPts val="3614"/>
              </a:lnSpc>
            </a:pPr>
            <a:endParaRPr lang="es-CO" sz="4012" b="1" noProof="0" dirty="0">
              <a:solidFill>
                <a:srgbClr val="FFFFFF"/>
              </a:solidFill>
              <a:latin typeface="Poppins Bold"/>
              <a:ea typeface="Poppins Bold"/>
              <a:cs typeface="Poppins Bold"/>
              <a:sym typeface="Poppins Bold"/>
            </a:endParaRPr>
          </a:p>
          <a:p>
            <a:pPr algn="just">
              <a:lnSpc>
                <a:spcPts val="3614"/>
              </a:lnSpc>
            </a:pPr>
            <a:r>
              <a:rPr lang="es-CO" sz="3012" b="1" noProof="0" dirty="0">
                <a:solidFill>
                  <a:srgbClr val="FFFFFF"/>
                </a:solidFill>
                <a:latin typeface="Poppins Bold"/>
                <a:ea typeface="Poppins Bold"/>
                <a:cs typeface="Poppins Bold"/>
                <a:sym typeface="Poppins Bold"/>
              </a:rPr>
              <a:t>Evasión o elusión de impuestos:</a:t>
            </a:r>
            <a:r>
              <a:rPr lang="es-CO" sz="3012" noProof="0" dirty="0">
                <a:solidFill>
                  <a:srgbClr val="FFFFFF"/>
                </a:solidFill>
                <a:latin typeface="Poppins"/>
                <a:ea typeface="Poppins"/>
                <a:cs typeface="Poppins"/>
                <a:sym typeface="Poppins"/>
              </a:rPr>
              <a:t> Los productores o vendedores evitan el pago de impuestos aplicables a la producción y venta de aceites vegetales comestibles.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1160</Words>
  <Application>Microsoft Office PowerPoint</Application>
  <PresentationFormat>Personalizado</PresentationFormat>
  <Paragraphs>92</Paragraphs>
  <Slides>13</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13</vt:i4>
      </vt:variant>
    </vt:vector>
  </HeadingPairs>
  <TitlesOfParts>
    <vt:vector size="26" baseType="lpstr">
      <vt:lpstr>Barlow Bold</vt:lpstr>
      <vt:lpstr>Poppins Light</vt:lpstr>
      <vt:lpstr>Arial</vt:lpstr>
      <vt:lpstr>Barlow</vt:lpstr>
      <vt:lpstr>Poppins Medium</vt:lpstr>
      <vt:lpstr>Poppins Bold</vt:lpstr>
      <vt:lpstr>Poppins Semi-Bold</vt:lpstr>
      <vt:lpstr>Poppins Extra-Light</vt:lpstr>
      <vt:lpstr>Calibri</vt:lpstr>
      <vt:lpstr>Barlow Light</vt:lpstr>
      <vt:lpstr>Barlow Medium</vt:lpstr>
      <vt:lpstr>Poppins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Results Education Presentation in a Blue and Grey Simple Basic Style</dc:title>
  <dc:creator>ANALISTA-ASOGRASAS</dc:creator>
  <cp:lastModifiedBy>Analista</cp:lastModifiedBy>
  <cp:revision>23</cp:revision>
  <dcterms:created xsi:type="dcterms:W3CDTF">2006-08-16T00:00:00Z</dcterms:created>
  <dcterms:modified xsi:type="dcterms:W3CDTF">2025-10-10T16:22:47Z</dcterms:modified>
  <dc:identifier>DAGxGDIUTQs</dc:identifier>
</cp:coreProperties>
</file>